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69" r:id="rId2"/>
    <p:sldId id="460" r:id="rId3"/>
    <p:sldId id="468" r:id="rId4"/>
    <p:sldId id="461" r:id="rId5"/>
    <p:sldId id="412" r:id="rId6"/>
    <p:sldId id="410" r:id="rId7"/>
    <p:sldId id="415" r:id="rId8"/>
    <p:sldId id="425" r:id="rId9"/>
    <p:sldId id="411" r:id="rId10"/>
    <p:sldId id="413" r:id="rId11"/>
    <p:sldId id="417" r:id="rId12"/>
    <p:sldId id="459" r:id="rId13"/>
    <p:sldId id="454" r:id="rId14"/>
    <p:sldId id="427" r:id="rId15"/>
    <p:sldId id="429" r:id="rId16"/>
    <p:sldId id="428" r:id="rId17"/>
    <p:sldId id="450" r:id="rId18"/>
    <p:sldId id="419" r:id="rId19"/>
    <p:sldId id="421" r:id="rId20"/>
    <p:sldId id="433" r:id="rId21"/>
    <p:sldId id="434" r:id="rId22"/>
    <p:sldId id="430" r:id="rId23"/>
    <p:sldId id="462" r:id="rId24"/>
    <p:sldId id="463" r:id="rId25"/>
    <p:sldId id="431" r:id="rId26"/>
    <p:sldId id="438" r:id="rId27"/>
    <p:sldId id="476" r:id="rId28"/>
    <p:sldId id="474" r:id="rId29"/>
    <p:sldId id="475" r:id="rId30"/>
    <p:sldId id="436" r:id="rId31"/>
    <p:sldId id="442" r:id="rId32"/>
    <p:sldId id="479" r:id="rId33"/>
    <p:sldId id="444" r:id="rId34"/>
    <p:sldId id="480" r:id="rId35"/>
    <p:sldId id="443" r:id="rId36"/>
    <p:sldId id="478" r:id="rId37"/>
    <p:sldId id="445" r:id="rId38"/>
    <p:sldId id="446" r:id="rId39"/>
    <p:sldId id="447" r:id="rId40"/>
    <p:sldId id="448" r:id="rId41"/>
    <p:sldId id="437" r:id="rId42"/>
    <p:sldId id="466" r:id="rId43"/>
    <p:sldId id="441" r:id="rId44"/>
    <p:sldId id="481" r:id="rId45"/>
    <p:sldId id="452" r:id="rId46"/>
    <p:sldId id="455" r:id="rId47"/>
    <p:sldId id="464" r:id="rId48"/>
    <p:sldId id="456" r:id="rId49"/>
    <p:sldId id="457" r:id="rId50"/>
    <p:sldId id="465" r:id="rId51"/>
    <p:sldId id="467" r:id="rId52"/>
    <p:sldId id="469" r:id="rId53"/>
    <p:sldId id="473" r:id="rId54"/>
    <p:sldId id="470" r:id="rId55"/>
    <p:sldId id="471" r:id="rId56"/>
    <p:sldId id="472" r:id="rId57"/>
    <p:sldId id="268" r:id="rId58"/>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501222-A7A8-4112-99B7-01435291A205}">
          <p14:sldIdLst>
            <p14:sldId id="269"/>
            <p14:sldId id="460"/>
            <p14:sldId id="468"/>
            <p14:sldId id="461"/>
            <p14:sldId id="412"/>
            <p14:sldId id="410"/>
            <p14:sldId id="415"/>
            <p14:sldId id="425"/>
            <p14:sldId id="411"/>
            <p14:sldId id="413"/>
            <p14:sldId id="417"/>
            <p14:sldId id="459"/>
            <p14:sldId id="454"/>
            <p14:sldId id="427"/>
            <p14:sldId id="429"/>
            <p14:sldId id="428"/>
            <p14:sldId id="450"/>
            <p14:sldId id="419"/>
            <p14:sldId id="421"/>
            <p14:sldId id="433"/>
            <p14:sldId id="434"/>
            <p14:sldId id="430"/>
            <p14:sldId id="462"/>
            <p14:sldId id="463"/>
            <p14:sldId id="431"/>
          </p14:sldIdLst>
        </p14:section>
        <p14:section name="Vectorization" id="{C239CE5F-00DC-48F1-8068-CD8FCB962C31}">
          <p14:sldIdLst>
            <p14:sldId id="438"/>
            <p14:sldId id="476"/>
            <p14:sldId id="474"/>
            <p14:sldId id="475"/>
            <p14:sldId id="436"/>
            <p14:sldId id="442"/>
            <p14:sldId id="479"/>
            <p14:sldId id="444"/>
            <p14:sldId id="480"/>
            <p14:sldId id="443"/>
            <p14:sldId id="478"/>
            <p14:sldId id="445"/>
            <p14:sldId id="446"/>
            <p14:sldId id="447"/>
            <p14:sldId id="448"/>
          </p14:sldIdLst>
        </p14:section>
        <p14:section name="Applications" id="{5DD489D1-E38E-4C44-B552-6069DDBB1BC5}">
          <p14:sldIdLst>
            <p14:sldId id="437"/>
            <p14:sldId id="466"/>
            <p14:sldId id="441"/>
            <p14:sldId id="481"/>
            <p14:sldId id="452"/>
            <p14:sldId id="455"/>
            <p14:sldId id="464"/>
            <p14:sldId id="456"/>
            <p14:sldId id="457"/>
            <p14:sldId id="465"/>
            <p14:sldId id="467"/>
          </p14:sldIdLst>
        </p14:section>
        <p14:section name="Conclusion and Future Work" id="{2D956004-633A-4E8F-BD32-14D9DB482873}">
          <p14:sldIdLst>
            <p14:sldId id="469"/>
            <p14:sldId id="473"/>
            <p14:sldId id="470"/>
            <p14:sldId id="471"/>
            <p14:sldId id="472"/>
            <p14:sldId id="2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gaki shinji" initials="os" lastIdx="1" clrIdx="0">
    <p:extLst>
      <p:ext uri="{19B8F6BF-5375-455C-9EA6-DF929625EA0E}">
        <p15:presenceInfo xmlns:p15="http://schemas.microsoft.com/office/powerpoint/2012/main" userId="4e4f2da8a80848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92D050"/>
    <a:srgbClr val="49C0A0"/>
    <a:srgbClr val="50D0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97" autoAdjust="0"/>
    <p:restoredTop sz="93584" autoAdjust="0"/>
  </p:normalViewPr>
  <p:slideViewPr>
    <p:cSldViewPr>
      <p:cViewPr varScale="1">
        <p:scale>
          <a:sx n="106" d="100"/>
          <a:sy n="106" d="100"/>
        </p:scale>
        <p:origin x="101" y="110"/>
      </p:cViewPr>
      <p:guideLst>
        <p:guide orient="horz" pos="2160"/>
        <p:guide pos="3840"/>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123" d="100"/>
          <a:sy n="123" d="100"/>
        </p:scale>
        <p:origin x="4002" y="96"/>
      </p:cViewPr>
      <p:guideLst/>
    </p:cSldViewPr>
  </p:notesViewPr>
  <p:gridSpacing cx="57150" cy="5715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inj\pechka\reservoi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inj\pechka\reservoir.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Sheet1!$A$113</c:f>
              <c:strCache>
                <c:ptCount val="1"/>
                <c:pt idx="0">
                  <c:v>Peters</c:v>
                </c:pt>
              </c:strCache>
            </c:strRef>
          </c:tx>
          <c:spPr>
            <a:ln w="28575" cap="rnd">
              <a:solidFill>
                <a:schemeClr val="tx1"/>
              </a:solidFill>
              <a:prstDash val="sysDot"/>
              <a:round/>
            </a:ln>
            <a:effectLst/>
          </c:spPr>
          <c:marker>
            <c:symbol val="none"/>
          </c:marker>
          <c:cat>
            <c:strRef>
              <c:f>Sheet1!$B$112:$L$112</c:f>
              <c:strCache>
                <c:ptCount val="11"/>
                <c:pt idx="0">
                  <c:v>1spp</c:v>
                </c:pt>
                <c:pt idx="1">
                  <c:v>2</c:v>
                </c:pt>
                <c:pt idx="2">
                  <c:v>4</c:v>
                </c:pt>
                <c:pt idx="3">
                  <c:v>8</c:v>
                </c:pt>
                <c:pt idx="4">
                  <c:v>16</c:v>
                </c:pt>
                <c:pt idx="5">
                  <c:v>32</c:v>
                </c:pt>
                <c:pt idx="6">
                  <c:v>64</c:v>
                </c:pt>
                <c:pt idx="7">
                  <c:v>128</c:v>
                </c:pt>
                <c:pt idx="8">
                  <c:v>256</c:v>
                </c:pt>
                <c:pt idx="9">
                  <c:v>512</c:v>
                </c:pt>
                <c:pt idx="10">
                  <c:v>1024spp</c:v>
                </c:pt>
              </c:strCache>
            </c:strRef>
          </c:cat>
          <c:val>
            <c:numRef>
              <c:f>Sheet1!$B$113:$L$113</c:f>
              <c:numCache>
                <c:formatCode>General</c:formatCode>
                <c:ptCount val="11"/>
                <c:pt idx="0">
                  <c:v>0.25992900000000002</c:v>
                </c:pt>
                <c:pt idx="1">
                  <c:v>0.168324</c:v>
                </c:pt>
                <c:pt idx="2">
                  <c:v>0.11086</c:v>
                </c:pt>
                <c:pt idx="3">
                  <c:v>7.4148000000000006E-2</c:v>
                </c:pt>
                <c:pt idx="4">
                  <c:v>4.9475999999999999E-2</c:v>
                </c:pt>
                <c:pt idx="5">
                  <c:v>3.3318E-2</c:v>
                </c:pt>
                <c:pt idx="6">
                  <c:v>2.3230000000000001E-2</c:v>
                </c:pt>
                <c:pt idx="7">
                  <c:v>1.6361000000000001E-2</c:v>
                </c:pt>
                <c:pt idx="8">
                  <c:v>1.1675E-2</c:v>
                </c:pt>
                <c:pt idx="9">
                  <c:v>8.3569999999999998E-3</c:v>
                </c:pt>
                <c:pt idx="10">
                  <c:v>6.0530000000000002E-3</c:v>
                </c:pt>
              </c:numCache>
            </c:numRef>
          </c:val>
          <c:smooth val="0"/>
          <c:extLst>
            <c:ext xmlns:c16="http://schemas.microsoft.com/office/drawing/2014/chart" uri="{C3380CC4-5D6E-409C-BE32-E72D297353CC}">
              <c16:uniqueId val="{00000000-EE31-4937-B999-6AE642AB5C7F}"/>
            </c:ext>
          </c:extLst>
        </c:ser>
        <c:ser>
          <c:idx val="1"/>
          <c:order val="1"/>
          <c:tx>
            <c:strRef>
              <c:f>Sheet1!$A$114</c:f>
              <c:strCache>
                <c:ptCount val="1"/>
                <c:pt idx="0">
                  <c:v>Ratio estimator with vectorized reservoir sampling (N=4, k = 16)</c:v>
                </c:pt>
              </c:strCache>
            </c:strRef>
          </c:tx>
          <c:spPr>
            <a:ln w="28575" cap="rnd">
              <a:solidFill>
                <a:srgbClr val="00B050"/>
              </a:solidFill>
              <a:round/>
            </a:ln>
            <a:effectLst/>
          </c:spPr>
          <c:marker>
            <c:symbol val="none"/>
          </c:marker>
          <c:cat>
            <c:strRef>
              <c:f>Sheet1!$B$112:$L$112</c:f>
              <c:strCache>
                <c:ptCount val="11"/>
                <c:pt idx="0">
                  <c:v>1spp</c:v>
                </c:pt>
                <c:pt idx="1">
                  <c:v>2</c:v>
                </c:pt>
                <c:pt idx="2">
                  <c:v>4</c:v>
                </c:pt>
                <c:pt idx="3">
                  <c:v>8</c:v>
                </c:pt>
                <c:pt idx="4">
                  <c:v>16</c:v>
                </c:pt>
                <c:pt idx="5">
                  <c:v>32</c:v>
                </c:pt>
                <c:pt idx="6">
                  <c:v>64</c:v>
                </c:pt>
                <c:pt idx="7">
                  <c:v>128</c:v>
                </c:pt>
                <c:pt idx="8">
                  <c:v>256</c:v>
                </c:pt>
                <c:pt idx="9">
                  <c:v>512</c:v>
                </c:pt>
                <c:pt idx="10">
                  <c:v>1024spp</c:v>
                </c:pt>
              </c:strCache>
            </c:strRef>
          </c:cat>
          <c:val>
            <c:numRef>
              <c:f>Sheet1!$B$114:$L$114</c:f>
              <c:numCache>
                <c:formatCode>General</c:formatCode>
                <c:ptCount val="11"/>
                <c:pt idx="0">
                  <c:v>0.260602</c:v>
                </c:pt>
                <c:pt idx="1">
                  <c:v>0.16830400000000001</c:v>
                </c:pt>
                <c:pt idx="2">
                  <c:v>0.11329599999999999</c:v>
                </c:pt>
                <c:pt idx="3">
                  <c:v>7.9548999999999995E-2</c:v>
                </c:pt>
                <c:pt idx="4">
                  <c:v>5.5649999999999998E-2</c:v>
                </c:pt>
                <c:pt idx="5">
                  <c:v>3.9788999999999998E-2</c:v>
                </c:pt>
                <c:pt idx="6">
                  <c:v>2.8039000000000001E-2</c:v>
                </c:pt>
                <c:pt idx="7">
                  <c:v>2.0267E-2</c:v>
                </c:pt>
                <c:pt idx="8">
                  <c:v>1.5129999999999999E-2</c:v>
                </c:pt>
                <c:pt idx="9">
                  <c:v>1.0973E-2</c:v>
                </c:pt>
                <c:pt idx="10">
                  <c:v>8.1309999999999993E-3</c:v>
                </c:pt>
              </c:numCache>
            </c:numRef>
          </c:val>
          <c:smooth val="0"/>
          <c:extLst>
            <c:ext xmlns:c16="http://schemas.microsoft.com/office/drawing/2014/chart" uri="{C3380CC4-5D6E-409C-BE32-E72D297353CC}">
              <c16:uniqueId val="{00000001-EE31-4937-B999-6AE642AB5C7F}"/>
            </c:ext>
          </c:extLst>
        </c:ser>
        <c:dLbls>
          <c:showLegendKey val="0"/>
          <c:showVal val="0"/>
          <c:showCatName val="0"/>
          <c:showSerName val="0"/>
          <c:showPercent val="0"/>
          <c:showBubbleSize val="0"/>
        </c:dLbls>
        <c:smooth val="0"/>
        <c:axId val="326425103"/>
        <c:axId val="326428847"/>
      </c:lineChart>
      <c:catAx>
        <c:axId val="326425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26428847"/>
        <c:crosses val="autoZero"/>
        <c:auto val="1"/>
        <c:lblAlgn val="ctr"/>
        <c:lblOffset val="100"/>
        <c:noMultiLvlLbl val="0"/>
      </c:catAx>
      <c:valAx>
        <c:axId val="326428847"/>
        <c:scaling>
          <c:orientation val="minMax"/>
          <c:max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26425103"/>
        <c:crosses val="autoZero"/>
        <c:crossBetween val="between"/>
      </c:valAx>
      <c:spPr>
        <a:solidFill>
          <a:schemeClr val="bg1">
            <a:lumMod val="85000"/>
            <a:lumOff val="1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85000"/>
        <a:lumOff val="15000"/>
      </a:schemeClr>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Sheet1!$A$118</c:f>
              <c:strCache>
                <c:ptCount val="1"/>
                <c:pt idx="0">
                  <c:v>Peters</c:v>
                </c:pt>
              </c:strCache>
            </c:strRef>
          </c:tx>
          <c:spPr>
            <a:ln w="28575" cap="rnd">
              <a:solidFill>
                <a:schemeClr val="tx1"/>
              </a:solidFill>
              <a:prstDash val="sysDot"/>
              <a:round/>
            </a:ln>
            <a:effectLst/>
          </c:spPr>
          <c:marker>
            <c:symbol val="none"/>
          </c:marker>
          <c:cat>
            <c:strRef>
              <c:f>Sheet1!$B$117:$L$117</c:f>
              <c:strCache>
                <c:ptCount val="11"/>
                <c:pt idx="0">
                  <c:v>1spp</c:v>
                </c:pt>
                <c:pt idx="1">
                  <c:v>2</c:v>
                </c:pt>
                <c:pt idx="2">
                  <c:v>4</c:v>
                </c:pt>
                <c:pt idx="3">
                  <c:v>8</c:v>
                </c:pt>
                <c:pt idx="4">
                  <c:v>16</c:v>
                </c:pt>
                <c:pt idx="5">
                  <c:v>32</c:v>
                </c:pt>
                <c:pt idx="6">
                  <c:v>64</c:v>
                </c:pt>
                <c:pt idx="7">
                  <c:v>128</c:v>
                </c:pt>
                <c:pt idx="8">
                  <c:v>256</c:v>
                </c:pt>
                <c:pt idx="9">
                  <c:v>512</c:v>
                </c:pt>
                <c:pt idx="10">
                  <c:v>1024spp</c:v>
                </c:pt>
              </c:strCache>
            </c:strRef>
          </c:cat>
          <c:val>
            <c:numRef>
              <c:f>Sheet1!$B$118:$L$118</c:f>
              <c:numCache>
                <c:formatCode>General</c:formatCode>
                <c:ptCount val="11"/>
                <c:pt idx="0">
                  <c:v>9.8122000000000001E-2</c:v>
                </c:pt>
                <c:pt idx="1">
                  <c:v>6.6683000000000006E-2</c:v>
                </c:pt>
                <c:pt idx="2">
                  <c:v>4.9007000000000002E-2</c:v>
                </c:pt>
                <c:pt idx="3">
                  <c:v>3.4866000000000001E-2</c:v>
                </c:pt>
                <c:pt idx="4">
                  <c:v>2.3588999999999999E-2</c:v>
                </c:pt>
                <c:pt idx="5">
                  <c:v>1.5682999999999999E-2</c:v>
                </c:pt>
                <c:pt idx="6">
                  <c:v>1.051E-2</c:v>
                </c:pt>
                <c:pt idx="7">
                  <c:v>7.2719999999999998E-3</c:v>
                </c:pt>
                <c:pt idx="8">
                  <c:v>5.1619999999999999E-3</c:v>
                </c:pt>
                <c:pt idx="9">
                  <c:v>3.8839999999999999E-3</c:v>
                </c:pt>
                <c:pt idx="10">
                  <c:v>3.0010000000000002E-3</c:v>
                </c:pt>
              </c:numCache>
            </c:numRef>
          </c:val>
          <c:smooth val="0"/>
          <c:extLst>
            <c:ext xmlns:c16="http://schemas.microsoft.com/office/drawing/2014/chart" uri="{C3380CC4-5D6E-409C-BE32-E72D297353CC}">
              <c16:uniqueId val="{00000000-2B17-43B8-AA93-4ECF76E2BC56}"/>
            </c:ext>
          </c:extLst>
        </c:ser>
        <c:ser>
          <c:idx val="1"/>
          <c:order val="1"/>
          <c:tx>
            <c:strRef>
              <c:f>Sheet1!$A$119</c:f>
              <c:strCache>
                <c:ptCount val="1"/>
                <c:pt idx="0">
                  <c:v>Ratio estimator with vectorized reservoir sampling (N=4, k = 16)</c:v>
                </c:pt>
              </c:strCache>
            </c:strRef>
          </c:tx>
          <c:spPr>
            <a:ln w="28575" cap="rnd">
              <a:solidFill>
                <a:srgbClr val="00B050"/>
              </a:solidFill>
              <a:round/>
            </a:ln>
            <a:effectLst/>
          </c:spPr>
          <c:marker>
            <c:symbol val="none"/>
          </c:marker>
          <c:cat>
            <c:strRef>
              <c:f>Sheet1!$B$117:$L$117</c:f>
              <c:strCache>
                <c:ptCount val="11"/>
                <c:pt idx="0">
                  <c:v>1spp</c:v>
                </c:pt>
                <c:pt idx="1">
                  <c:v>2</c:v>
                </c:pt>
                <c:pt idx="2">
                  <c:v>4</c:v>
                </c:pt>
                <c:pt idx="3">
                  <c:v>8</c:v>
                </c:pt>
                <c:pt idx="4">
                  <c:v>16</c:v>
                </c:pt>
                <c:pt idx="5">
                  <c:v>32</c:v>
                </c:pt>
                <c:pt idx="6">
                  <c:v>64</c:v>
                </c:pt>
                <c:pt idx="7">
                  <c:v>128</c:v>
                </c:pt>
                <c:pt idx="8">
                  <c:v>256</c:v>
                </c:pt>
                <c:pt idx="9">
                  <c:v>512</c:v>
                </c:pt>
                <c:pt idx="10">
                  <c:v>1024spp</c:v>
                </c:pt>
              </c:strCache>
            </c:strRef>
          </c:cat>
          <c:val>
            <c:numRef>
              <c:f>Sheet1!$B$119:$L$119</c:f>
              <c:numCache>
                <c:formatCode>General</c:formatCode>
                <c:ptCount val="11"/>
                <c:pt idx="0">
                  <c:v>0.10197199999999999</c:v>
                </c:pt>
                <c:pt idx="1">
                  <c:v>7.3431999999999997E-2</c:v>
                </c:pt>
                <c:pt idx="2">
                  <c:v>5.3364000000000002E-2</c:v>
                </c:pt>
                <c:pt idx="3">
                  <c:v>3.9831999999999999E-2</c:v>
                </c:pt>
                <c:pt idx="4">
                  <c:v>2.8649000000000001E-2</c:v>
                </c:pt>
                <c:pt idx="5">
                  <c:v>2.0797E-2</c:v>
                </c:pt>
                <c:pt idx="6">
                  <c:v>1.4862E-2</c:v>
                </c:pt>
                <c:pt idx="7">
                  <c:v>1.0652999999999999E-2</c:v>
                </c:pt>
                <c:pt idx="8">
                  <c:v>8.2889999999999995E-3</c:v>
                </c:pt>
                <c:pt idx="9">
                  <c:v>6.6839999999999998E-3</c:v>
                </c:pt>
                <c:pt idx="10">
                  <c:v>5.7200000000000003E-3</c:v>
                </c:pt>
              </c:numCache>
            </c:numRef>
          </c:val>
          <c:smooth val="0"/>
          <c:extLst>
            <c:ext xmlns:c16="http://schemas.microsoft.com/office/drawing/2014/chart" uri="{C3380CC4-5D6E-409C-BE32-E72D297353CC}">
              <c16:uniqueId val="{00000001-2B17-43B8-AA93-4ECF76E2BC56}"/>
            </c:ext>
          </c:extLst>
        </c:ser>
        <c:dLbls>
          <c:showLegendKey val="0"/>
          <c:showVal val="0"/>
          <c:showCatName val="0"/>
          <c:showSerName val="0"/>
          <c:showPercent val="0"/>
          <c:showBubbleSize val="0"/>
        </c:dLbls>
        <c:smooth val="0"/>
        <c:axId val="1905182511"/>
        <c:axId val="1905177103"/>
      </c:lineChart>
      <c:catAx>
        <c:axId val="1905182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5177103"/>
        <c:crosses val="autoZero"/>
        <c:auto val="1"/>
        <c:lblAlgn val="ctr"/>
        <c:lblOffset val="100"/>
        <c:noMultiLvlLbl val="0"/>
      </c:catAx>
      <c:valAx>
        <c:axId val="1905177103"/>
        <c:scaling>
          <c:orientation val="minMax"/>
          <c:max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051825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85000"/>
        <a:lumOff val="15000"/>
      </a:schemeClr>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4.wmf"/><Relationship Id="rId5" Type="http://schemas.openxmlformats.org/officeDocument/2006/relationships/image" Target="../media/image9.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45FFEE-CB96-413F-900E-38B01FF600DB}"/>
              </a:ext>
            </a:extLst>
          </p:cNvPr>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lang="en-US"/>
          </a:p>
        </p:txBody>
      </p:sp>
      <p:sp>
        <p:nvSpPr>
          <p:cNvPr id="3" name="Date Placeholder 2">
            <a:extLst>
              <a:ext uri="{FF2B5EF4-FFF2-40B4-BE49-F238E27FC236}">
                <a16:creationId xmlns:a16="http://schemas.microsoft.com/office/drawing/2014/main" id="{DF6EF834-DA02-4E07-8CF4-171F76E2B219}"/>
              </a:ext>
            </a:extLst>
          </p:cNvPr>
          <p:cNvSpPr>
            <a:spLocks noGrp="1"/>
          </p:cNvSpPr>
          <p:nvPr>
            <p:ph type="dt" sz="quarter" idx="1"/>
          </p:nvPr>
        </p:nvSpPr>
        <p:spPr>
          <a:xfrm>
            <a:off x="5797246" y="0"/>
            <a:ext cx="4434999" cy="356437"/>
          </a:xfrm>
          <a:prstGeom prst="rect">
            <a:avLst/>
          </a:prstGeom>
        </p:spPr>
        <p:txBody>
          <a:bodyPr vert="horz" lIns="99075" tIns="49538" rIns="99075" bIns="49538" rtlCol="0"/>
          <a:lstStyle>
            <a:lvl1pPr algn="r">
              <a:defRPr sz="1300"/>
            </a:lvl1pPr>
          </a:lstStyle>
          <a:p>
            <a:fld id="{A7B9D23B-ABDF-4D83-B1FE-566A05B1918C}" type="datetimeFigureOut">
              <a:rPr lang="en-US" smtClean="0"/>
              <a:t>12/15/2021</a:t>
            </a:fld>
            <a:endParaRPr lang="en-US"/>
          </a:p>
        </p:txBody>
      </p:sp>
      <p:sp>
        <p:nvSpPr>
          <p:cNvPr id="4" name="Footer Placeholder 3">
            <a:extLst>
              <a:ext uri="{FF2B5EF4-FFF2-40B4-BE49-F238E27FC236}">
                <a16:creationId xmlns:a16="http://schemas.microsoft.com/office/drawing/2014/main" id="{5DAFE13E-B75B-481F-93A9-D15FB52D29F8}"/>
              </a:ext>
            </a:extLst>
          </p:cNvPr>
          <p:cNvSpPr>
            <a:spLocks noGrp="1"/>
          </p:cNvSpPr>
          <p:nvPr>
            <p:ph type="ftr" sz="quarter" idx="2"/>
          </p:nvPr>
        </p:nvSpPr>
        <p:spPr>
          <a:xfrm>
            <a:off x="0" y="6747628"/>
            <a:ext cx="4434999" cy="356436"/>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2A060021-C845-4771-A59A-5733076A1E55}"/>
              </a:ext>
            </a:extLst>
          </p:cNvPr>
          <p:cNvSpPr>
            <a:spLocks noGrp="1"/>
          </p:cNvSpPr>
          <p:nvPr>
            <p:ph type="sldNum" sz="quarter" idx="3"/>
          </p:nvPr>
        </p:nvSpPr>
        <p:spPr>
          <a:xfrm>
            <a:off x="5797246" y="6747628"/>
            <a:ext cx="4434999" cy="356436"/>
          </a:xfrm>
          <a:prstGeom prst="rect">
            <a:avLst/>
          </a:prstGeom>
        </p:spPr>
        <p:txBody>
          <a:bodyPr vert="horz" lIns="99075" tIns="49538" rIns="99075" bIns="49538" rtlCol="0" anchor="b"/>
          <a:lstStyle>
            <a:lvl1pPr algn="r">
              <a:defRPr sz="1300"/>
            </a:lvl1pPr>
          </a:lstStyle>
          <a:p>
            <a:fld id="{B5894950-F4F2-4387-B45B-2F6F9284EB57}" type="slidenum">
              <a:rPr lang="en-US" smtClean="0"/>
              <a:t>‹#›</a:t>
            </a:fld>
            <a:endParaRPr lang="en-US"/>
          </a:p>
        </p:txBody>
      </p:sp>
    </p:spTree>
    <p:extLst>
      <p:ext uri="{BB962C8B-B14F-4D97-AF65-F5344CB8AC3E}">
        <p14:creationId xmlns:p14="http://schemas.microsoft.com/office/powerpoint/2010/main" val="3988756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5797246" y="0"/>
            <a:ext cx="4434999" cy="356437"/>
          </a:xfrm>
          <a:prstGeom prst="rect">
            <a:avLst/>
          </a:prstGeom>
        </p:spPr>
        <p:txBody>
          <a:bodyPr vert="horz" lIns="99075" tIns="49538" rIns="99075" bIns="49538" rtlCol="0"/>
          <a:lstStyle>
            <a:lvl1pPr algn="r">
              <a:defRPr sz="1300"/>
            </a:lvl1pPr>
          </a:lstStyle>
          <a:p>
            <a:fld id="{42D9DE5A-8211-4295-9F80-80E49450D338}" type="datetimeFigureOut">
              <a:rPr lang="en-US" smtClean="0"/>
              <a:t>12/15/2021</a:t>
            </a:fld>
            <a:endParaRPr lang="en-US"/>
          </a:p>
        </p:txBody>
      </p:sp>
      <p:sp>
        <p:nvSpPr>
          <p:cNvPr id="4" name="Slide Image Placeholder 3"/>
          <p:cNvSpPr>
            <a:spLocks noGrp="1" noRot="1" noChangeAspect="1"/>
          </p:cNvSpPr>
          <p:nvPr>
            <p:ph type="sldImg" idx="2"/>
          </p:nvPr>
        </p:nvSpPr>
        <p:spPr>
          <a:xfrm>
            <a:off x="2986088" y="887413"/>
            <a:ext cx="4264025" cy="2398712"/>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1023462" y="3418830"/>
            <a:ext cx="8187690" cy="2797225"/>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7628"/>
            <a:ext cx="4434999" cy="356436"/>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5797246" y="6747628"/>
            <a:ext cx="4434999" cy="356436"/>
          </a:xfrm>
          <a:prstGeom prst="rect">
            <a:avLst/>
          </a:prstGeom>
        </p:spPr>
        <p:txBody>
          <a:bodyPr vert="horz" lIns="99075" tIns="49538" rIns="99075" bIns="49538" rtlCol="0" anchor="b"/>
          <a:lstStyle>
            <a:lvl1pPr algn="r">
              <a:defRPr sz="1300"/>
            </a:lvl1pPr>
          </a:lstStyle>
          <a:p>
            <a:fld id="{F3E51C92-3BE4-4B4A-BF93-7377323F3B51}" type="slidenum">
              <a:rPr lang="en-US" smtClean="0"/>
              <a:t>‹#›</a:t>
            </a:fld>
            <a:endParaRPr lang="en-US"/>
          </a:p>
        </p:txBody>
      </p:sp>
    </p:spTree>
    <p:extLst>
      <p:ext uri="{BB962C8B-B14F-4D97-AF65-F5344CB8AC3E}">
        <p14:creationId xmlns:p14="http://schemas.microsoft.com/office/powerpoint/2010/main" val="1588275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Shinji Ogaki. I’ll present vectorized reservoir sampling.</a:t>
            </a:r>
          </a:p>
          <a:p>
            <a:endParaRPr lang="en-US" dirty="0"/>
          </a:p>
        </p:txBody>
      </p:sp>
      <p:sp>
        <p:nvSpPr>
          <p:cNvPr id="4" name="スライド番号プレースホルダー 3"/>
          <p:cNvSpPr>
            <a:spLocks noGrp="1"/>
          </p:cNvSpPr>
          <p:nvPr>
            <p:ph type="sldNum" sz="quarter" idx="5"/>
          </p:nvPr>
        </p:nvSpPr>
        <p:spPr/>
        <p:txBody>
          <a:bodyPr/>
          <a:lstStyle/>
          <a:p>
            <a:fld id="{F3E51C92-3BE4-4B4A-BF93-7377323F3B51}" type="slidenum">
              <a:rPr lang="en-US" smtClean="0"/>
              <a:t>1</a:t>
            </a:fld>
            <a:endParaRPr lang="en-US"/>
          </a:p>
        </p:txBody>
      </p:sp>
    </p:spTree>
    <p:extLst>
      <p:ext uri="{BB962C8B-B14F-4D97-AF65-F5344CB8AC3E}">
        <p14:creationId xmlns:p14="http://schemas.microsoft.com/office/powerpoint/2010/main" val="114632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can be easily addressed by using sample warping.</a:t>
            </a:r>
          </a:p>
        </p:txBody>
      </p:sp>
      <p:sp>
        <p:nvSpPr>
          <p:cNvPr id="4" name="Slide Number Placeholder 3"/>
          <p:cNvSpPr>
            <a:spLocks noGrp="1"/>
          </p:cNvSpPr>
          <p:nvPr>
            <p:ph type="sldNum" sz="quarter" idx="5"/>
          </p:nvPr>
        </p:nvSpPr>
        <p:spPr/>
        <p:txBody>
          <a:bodyPr/>
          <a:lstStyle/>
          <a:p>
            <a:fld id="{F3E51C92-3BE4-4B4A-BF93-7377323F3B51}" type="slidenum">
              <a:rPr lang="en-US" smtClean="0"/>
              <a:t>10</a:t>
            </a:fld>
            <a:endParaRPr lang="en-US"/>
          </a:p>
        </p:txBody>
      </p:sp>
    </p:spTree>
    <p:extLst>
      <p:ext uri="{BB962C8B-B14F-4D97-AF65-F5344CB8AC3E}">
        <p14:creationId xmlns:p14="http://schemas.microsoft.com/office/powerpoint/2010/main" val="423138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pseudocode of Chao's algorithm modified with sample warping.</a:t>
            </a:r>
            <a:br>
              <a:rPr lang="en-US" dirty="0"/>
            </a:br>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11</a:t>
            </a:fld>
            <a:endParaRPr lang="en-US"/>
          </a:p>
        </p:txBody>
      </p:sp>
    </p:spTree>
    <p:extLst>
      <p:ext uri="{BB962C8B-B14F-4D97-AF65-F5344CB8AC3E}">
        <p14:creationId xmlns:p14="http://schemas.microsoft.com/office/powerpoint/2010/main" val="1660989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only one random number is required to select a sample from a stream.</a:t>
            </a:r>
          </a:p>
        </p:txBody>
      </p:sp>
      <p:sp>
        <p:nvSpPr>
          <p:cNvPr id="4" name="Slide Number Placeholder 3"/>
          <p:cNvSpPr>
            <a:spLocks noGrp="1"/>
          </p:cNvSpPr>
          <p:nvPr>
            <p:ph type="sldNum" sz="quarter" idx="5"/>
          </p:nvPr>
        </p:nvSpPr>
        <p:spPr/>
        <p:txBody>
          <a:bodyPr/>
          <a:lstStyle/>
          <a:p>
            <a:fld id="{F3E51C92-3BE4-4B4A-BF93-7377323F3B51}" type="slidenum">
              <a:rPr lang="en-US" smtClean="0"/>
              <a:t>12</a:t>
            </a:fld>
            <a:endParaRPr lang="en-US"/>
          </a:p>
        </p:txBody>
      </p:sp>
    </p:spTree>
    <p:extLst>
      <p:ext uri="{BB962C8B-B14F-4D97-AF65-F5344CB8AC3E}">
        <p14:creationId xmlns:p14="http://schemas.microsoft.com/office/powerpoint/2010/main" val="280458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call this “explicit warping” because the random number is directly manipulated.</a:t>
            </a:r>
          </a:p>
        </p:txBody>
      </p:sp>
      <p:sp>
        <p:nvSpPr>
          <p:cNvPr id="4" name="Slide Number Placeholder 3"/>
          <p:cNvSpPr>
            <a:spLocks noGrp="1"/>
          </p:cNvSpPr>
          <p:nvPr>
            <p:ph type="sldNum" sz="quarter" idx="5"/>
          </p:nvPr>
        </p:nvSpPr>
        <p:spPr/>
        <p:txBody>
          <a:bodyPr/>
          <a:lstStyle/>
          <a:p>
            <a:fld id="{F3E51C92-3BE4-4B4A-BF93-7377323F3B51}" type="slidenum">
              <a:rPr lang="en-US" smtClean="0"/>
              <a:t>13</a:t>
            </a:fld>
            <a:endParaRPr lang="en-US"/>
          </a:p>
        </p:txBody>
      </p:sp>
    </p:spTree>
    <p:extLst>
      <p:ext uri="{BB962C8B-B14F-4D97-AF65-F5344CB8AC3E}">
        <p14:creationId xmlns:p14="http://schemas.microsoft.com/office/powerpoint/2010/main" val="149269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idea is also used in the concurrent work </a:t>
            </a:r>
            <a:r>
              <a:rPr lang="en-US" dirty="0">
                <a:latin typeface="Avenir Next LT Pro Light" panose="020B0304020202020204" pitchFamily="34" charset="0"/>
              </a:rPr>
              <a:t>“</a:t>
            </a:r>
            <a:r>
              <a:rPr lang="en-US" b="0" i="1" dirty="0">
                <a:effectLst/>
                <a:latin typeface="Avenir Next LT Pro Light" panose="020B0304020202020204" pitchFamily="34" charset="0"/>
              </a:rPr>
              <a:t>Light Sampling in Quake 2 Using Subset Importance Sampling</a:t>
            </a:r>
            <a:r>
              <a:rPr lang="en-US" dirty="0">
                <a:latin typeface="Avenir Next LT Pro Light" panose="020B0304020202020204" pitchFamily="34" charset="0"/>
              </a:rPr>
              <a:t>”.</a:t>
            </a:r>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14</a:t>
            </a:fld>
            <a:endParaRPr lang="en-US"/>
          </a:p>
        </p:txBody>
      </p:sp>
    </p:spTree>
    <p:extLst>
      <p:ext uri="{BB962C8B-B14F-4D97-AF65-F5344CB8AC3E}">
        <p14:creationId xmlns:p14="http://schemas.microsoft.com/office/powerpoint/2010/main" val="2694200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explicit warping, the given random number is stretched multiple times. I wondered if it would be possible to use a single random number but without modifying it at all.</a:t>
            </a:r>
          </a:p>
        </p:txBody>
      </p:sp>
      <p:sp>
        <p:nvSpPr>
          <p:cNvPr id="4" name="Slide Number Placeholder 3"/>
          <p:cNvSpPr>
            <a:spLocks noGrp="1"/>
          </p:cNvSpPr>
          <p:nvPr>
            <p:ph type="sldNum" sz="quarter" idx="5"/>
          </p:nvPr>
        </p:nvSpPr>
        <p:spPr/>
        <p:txBody>
          <a:bodyPr/>
          <a:lstStyle/>
          <a:p>
            <a:fld id="{F3E51C92-3BE4-4B4A-BF93-7377323F3B51}" type="slidenum">
              <a:rPr lang="en-US" smtClean="0"/>
              <a:t>15</a:t>
            </a:fld>
            <a:endParaRPr lang="en-US"/>
          </a:p>
        </p:txBody>
      </p:sp>
    </p:spTree>
    <p:extLst>
      <p:ext uri="{BB962C8B-B14F-4D97-AF65-F5344CB8AC3E}">
        <p14:creationId xmlns:p14="http://schemas.microsoft.com/office/powerpoint/2010/main" val="2162659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Actually, it’s </a:t>
            </a:r>
            <a:r>
              <a:rPr lang="en-US" dirty="0"/>
              <a:t>possible with simple calculations.</a:t>
            </a:r>
          </a:p>
        </p:txBody>
      </p:sp>
      <p:sp>
        <p:nvSpPr>
          <p:cNvPr id="4" name="Slide Number Placeholder 3"/>
          <p:cNvSpPr>
            <a:spLocks noGrp="1"/>
          </p:cNvSpPr>
          <p:nvPr>
            <p:ph type="sldNum" sz="quarter" idx="5"/>
          </p:nvPr>
        </p:nvSpPr>
        <p:spPr/>
        <p:txBody>
          <a:bodyPr/>
          <a:lstStyle/>
          <a:p>
            <a:fld id="{F3E51C92-3BE4-4B4A-BF93-7377323F3B51}" type="slidenum">
              <a:rPr lang="en-US" smtClean="0"/>
              <a:t>16</a:t>
            </a:fld>
            <a:endParaRPr lang="en-US"/>
          </a:p>
        </p:txBody>
      </p:sp>
    </p:spTree>
    <p:extLst>
      <p:ext uri="{BB962C8B-B14F-4D97-AF65-F5344CB8AC3E}">
        <p14:creationId xmlns:p14="http://schemas.microsoft.com/office/powerpoint/2010/main" val="858793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With these two relationships used for explicit sample warping [click], and two auxiliary sequences [click], we can rewrite the condition in this way. This looks complex but don’t worry because the actual implementation is rather simple.</a:t>
            </a:r>
          </a:p>
        </p:txBody>
      </p:sp>
      <p:sp>
        <p:nvSpPr>
          <p:cNvPr id="4" name="Slide Number Placeholder 3"/>
          <p:cNvSpPr>
            <a:spLocks noGrp="1"/>
          </p:cNvSpPr>
          <p:nvPr>
            <p:ph type="sldNum" sz="quarter" idx="5"/>
          </p:nvPr>
        </p:nvSpPr>
        <p:spPr/>
        <p:txBody>
          <a:bodyPr/>
          <a:lstStyle/>
          <a:p>
            <a:fld id="{F3E51C92-3BE4-4B4A-BF93-7377323F3B51}" type="slidenum">
              <a:rPr lang="en-US" smtClean="0"/>
              <a:t>17</a:t>
            </a:fld>
            <a:endParaRPr lang="en-US"/>
          </a:p>
        </p:txBody>
      </p:sp>
    </p:spTree>
    <p:extLst>
      <p:ext uri="{BB962C8B-B14F-4D97-AF65-F5344CB8AC3E}">
        <p14:creationId xmlns:p14="http://schemas.microsoft.com/office/powerpoint/2010/main" val="399934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differences are in the updating of the two variables “r” and “c” and in the conditional statement.</a:t>
            </a:r>
          </a:p>
          <a:p>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18</a:t>
            </a:fld>
            <a:endParaRPr lang="en-US"/>
          </a:p>
        </p:txBody>
      </p:sp>
    </p:spTree>
    <p:extLst>
      <p:ext uri="{BB962C8B-B14F-4D97-AF65-F5344CB8AC3E}">
        <p14:creationId xmlns:p14="http://schemas.microsoft.com/office/powerpoint/2010/main" val="654399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options that only use a single random number, but it's not clear which one is more accurate.</a:t>
            </a:r>
          </a:p>
          <a:p>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19</a:t>
            </a:fld>
            <a:endParaRPr lang="en-US"/>
          </a:p>
        </p:txBody>
      </p:sp>
    </p:spTree>
    <p:extLst>
      <p:ext uri="{BB962C8B-B14F-4D97-AF65-F5344CB8AC3E}">
        <p14:creationId xmlns:p14="http://schemas.microsoft.com/office/powerpoint/2010/main" val="3121798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real-time rendering, ReSTIR is increasingly popular.</a:t>
            </a:r>
          </a:p>
        </p:txBody>
      </p:sp>
      <p:sp>
        <p:nvSpPr>
          <p:cNvPr id="4" name="Slide Number Placeholder 3"/>
          <p:cNvSpPr>
            <a:spLocks noGrp="1"/>
          </p:cNvSpPr>
          <p:nvPr>
            <p:ph type="sldNum" sz="quarter" idx="5"/>
          </p:nvPr>
        </p:nvSpPr>
        <p:spPr/>
        <p:txBody>
          <a:bodyPr/>
          <a:lstStyle/>
          <a:p>
            <a:fld id="{F3E51C92-3BE4-4B4A-BF93-7377323F3B51}" type="slidenum">
              <a:rPr lang="en-US" smtClean="0"/>
              <a:t>2</a:t>
            </a:fld>
            <a:endParaRPr lang="en-US"/>
          </a:p>
        </p:txBody>
      </p:sp>
    </p:spTree>
    <p:extLst>
      <p:ext uri="{BB962C8B-B14F-4D97-AF65-F5344CB8AC3E}">
        <p14:creationId xmlns:p14="http://schemas.microsoft.com/office/powerpoint/2010/main" val="4074333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performed simple tests by feeding a stream of samples with a constant weight. In the first experiment, I set the length of the stream 100 and generated 100,000 samples to plot histograms. These histograms are roughly flat as expected. In other words, generated samples are uniformly distributed.</a:t>
            </a:r>
          </a:p>
        </p:txBody>
      </p:sp>
      <p:sp>
        <p:nvSpPr>
          <p:cNvPr id="4" name="Slide Number Placeholder 3"/>
          <p:cNvSpPr>
            <a:spLocks noGrp="1"/>
          </p:cNvSpPr>
          <p:nvPr>
            <p:ph type="sldNum" sz="quarter" idx="5"/>
          </p:nvPr>
        </p:nvSpPr>
        <p:spPr/>
        <p:txBody>
          <a:bodyPr/>
          <a:lstStyle/>
          <a:p>
            <a:fld id="{F3E51C92-3BE4-4B4A-BF93-7377323F3B51}" type="slidenum">
              <a:rPr lang="en-US" smtClean="0"/>
              <a:t>20</a:t>
            </a:fld>
            <a:endParaRPr lang="en-US"/>
          </a:p>
        </p:txBody>
      </p:sp>
    </p:spTree>
    <p:extLst>
      <p:ext uri="{BB962C8B-B14F-4D97-AF65-F5344CB8AC3E}">
        <p14:creationId xmlns:p14="http://schemas.microsoft.com/office/powerpoint/2010/main" val="734989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 made the stream ten times longer. The histogram generated using implicit warping is no longer flat even though all samples have the same weight. So why is this happening?</a:t>
            </a:r>
          </a:p>
        </p:txBody>
      </p:sp>
      <p:sp>
        <p:nvSpPr>
          <p:cNvPr id="4" name="Slide Number Placeholder 3"/>
          <p:cNvSpPr>
            <a:spLocks noGrp="1"/>
          </p:cNvSpPr>
          <p:nvPr>
            <p:ph type="sldNum" sz="quarter" idx="5"/>
          </p:nvPr>
        </p:nvSpPr>
        <p:spPr/>
        <p:txBody>
          <a:bodyPr/>
          <a:lstStyle/>
          <a:p>
            <a:fld id="{F3E51C92-3BE4-4B4A-BF93-7377323F3B51}" type="slidenum">
              <a:rPr lang="en-US" smtClean="0"/>
              <a:t>21</a:t>
            </a:fld>
            <a:endParaRPr lang="en-US"/>
          </a:p>
        </p:txBody>
      </p:sp>
    </p:spTree>
    <p:extLst>
      <p:ext uri="{BB962C8B-B14F-4D97-AF65-F5344CB8AC3E}">
        <p14:creationId xmlns:p14="http://schemas.microsoft.com/office/powerpoint/2010/main" val="2194691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is simple. The variable “c” decreases quickly and </a:t>
            </a:r>
            <a:r>
              <a:rPr lang="en-US" altLang="ja-JP" dirty="0"/>
              <a:t>monotonically [click],</a:t>
            </a:r>
            <a:r>
              <a:rPr lang="en-US" dirty="0"/>
              <a:t> and “p” also tends to decrease. [click] So, the floating-point number “r” will soon stop changing. Therefore, I recommend using explicit warping. Unfortunately, the implicit reformulation has no practical use, but it helps to understand the relation with the jumps technique.</a:t>
            </a:r>
          </a:p>
        </p:txBody>
      </p:sp>
      <p:sp>
        <p:nvSpPr>
          <p:cNvPr id="4" name="Slide Number Placeholder 3"/>
          <p:cNvSpPr>
            <a:spLocks noGrp="1"/>
          </p:cNvSpPr>
          <p:nvPr>
            <p:ph type="sldNum" sz="quarter" idx="5"/>
          </p:nvPr>
        </p:nvSpPr>
        <p:spPr/>
        <p:txBody>
          <a:bodyPr/>
          <a:lstStyle/>
          <a:p>
            <a:fld id="{F3E51C92-3BE4-4B4A-BF93-7377323F3B51}" type="slidenum">
              <a:rPr lang="en-US" smtClean="0"/>
              <a:t>22</a:t>
            </a:fld>
            <a:endParaRPr lang="en-US"/>
          </a:p>
        </p:txBody>
      </p:sp>
    </p:spTree>
    <p:extLst>
      <p:ext uri="{BB962C8B-B14F-4D97-AF65-F5344CB8AC3E}">
        <p14:creationId xmlns:p14="http://schemas.microsoft.com/office/powerpoint/2010/main" val="2482979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is simple. The variable “c” decreases quickly and </a:t>
            </a:r>
            <a:r>
              <a:rPr lang="en-US" altLang="ja-JP" dirty="0"/>
              <a:t>monotonically [click],</a:t>
            </a:r>
            <a:r>
              <a:rPr lang="en-US" dirty="0"/>
              <a:t> and “p” also tends to decrease. [click] So, the floating-point number “r” will soon stop changing. Therefore, I recommend using explicit warping. Unfortunately, the implicit reformulation has no practical use, but it helps to understand the relation with the jumps technique.</a:t>
            </a:r>
          </a:p>
        </p:txBody>
      </p:sp>
      <p:sp>
        <p:nvSpPr>
          <p:cNvPr id="4" name="Slide Number Placeholder 3"/>
          <p:cNvSpPr>
            <a:spLocks noGrp="1"/>
          </p:cNvSpPr>
          <p:nvPr>
            <p:ph type="sldNum" sz="quarter" idx="5"/>
          </p:nvPr>
        </p:nvSpPr>
        <p:spPr/>
        <p:txBody>
          <a:bodyPr/>
          <a:lstStyle/>
          <a:p>
            <a:fld id="{F3E51C92-3BE4-4B4A-BF93-7377323F3B51}" type="slidenum">
              <a:rPr lang="en-US" smtClean="0"/>
              <a:t>23</a:t>
            </a:fld>
            <a:endParaRPr lang="en-US"/>
          </a:p>
        </p:txBody>
      </p:sp>
    </p:spTree>
    <p:extLst>
      <p:ext uri="{BB962C8B-B14F-4D97-AF65-F5344CB8AC3E}">
        <p14:creationId xmlns:p14="http://schemas.microsoft.com/office/powerpoint/2010/main" val="3453497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is simple. The variable “c” decreases quickly and </a:t>
            </a:r>
            <a:r>
              <a:rPr lang="en-US" altLang="ja-JP" dirty="0"/>
              <a:t>monotonically [click],</a:t>
            </a:r>
            <a:r>
              <a:rPr lang="en-US" dirty="0"/>
              <a:t> and “p” also tends to decrease. [click] So, the floating-point number “r” will soon stop changing. Therefore, I recommend using explicit warping. Unfortunately, the implicit reformulation has no practical use, but it helps to understand the relation with the jumps technique.</a:t>
            </a:r>
          </a:p>
        </p:txBody>
      </p:sp>
      <p:sp>
        <p:nvSpPr>
          <p:cNvPr id="4" name="Slide Number Placeholder 3"/>
          <p:cNvSpPr>
            <a:spLocks noGrp="1"/>
          </p:cNvSpPr>
          <p:nvPr>
            <p:ph type="sldNum" sz="quarter" idx="5"/>
          </p:nvPr>
        </p:nvSpPr>
        <p:spPr/>
        <p:txBody>
          <a:bodyPr/>
          <a:lstStyle/>
          <a:p>
            <a:fld id="{F3E51C92-3BE4-4B4A-BF93-7377323F3B51}" type="slidenum">
              <a:rPr lang="en-US" smtClean="0"/>
              <a:t>24</a:t>
            </a:fld>
            <a:endParaRPr lang="en-US"/>
          </a:p>
        </p:txBody>
      </p:sp>
    </p:spTree>
    <p:extLst>
      <p:ext uri="{BB962C8B-B14F-4D97-AF65-F5344CB8AC3E}">
        <p14:creationId xmlns:p14="http://schemas.microsoft.com/office/powerpoint/2010/main" val="2757285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jumps technique is a partial use of implicit warping. Efraimidis only used implicit warping only when a sample is rejected. If you are using the jumps technique, you may want to switch to explicit warping.</a:t>
            </a:r>
          </a:p>
        </p:txBody>
      </p:sp>
      <p:sp>
        <p:nvSpPr>
          <p:cNvPr id="4" name="Slide Number Placeholder 3"/>
          <p:cNvSpPr>
            <a:spLocks noGrp="1"/>
          </p:cNvSpPr>
          <p:nvPr>
            <p:ph type="sldNum" sz="quarter" idx="5"/>
          </p:nvPr>
        </p:nvSpPr>
        <p:spPr/>
        <p:txBody>
          <a:bodyPr/>
          <a:lstStyle/>
          <a:p>
            <a:fld id="{F3E51C92-3BE4-4B4A-BF93-7377323F3B51}" type="slidenum">
              <a:rPr lang="en-US" smtClean="0"/>
              <a:t>25</a:t>
            </a:fld>
            <a:endParaRPr lang="en-US"/>
          </a:p>
        </p:txBody>
      </p:sp>
    </p:spTree>
    <p:extLst>
      <p:ext uri="{BB962C8B-B14F-4D97-AF65-F5344CB8AC3E}">
        <p14:creationId xmlns:p14="http://schemas.microsoft.com/office/powerpoint/2010/main" val="1297813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seen that a single random number is sufficient to select a sample from a stream.</a:t>
            </a:r>
          </a:p>
          <a:p>
            <a:r>
              <a:rPr lang="en-US" dirty="0"/>
              <a:t>This makes it easy to vectorize Chao’s algorithm.</a:t>
            </a:r>
          </a:p>
        </p:txBody>
      </p:sp>
      <p:sp>
        <p:nvSpPr>
          <p:cNvPr id="4" name="Slide Number Placeholder 3"/>
          <p:cNvSpPr>
            <a:spLocks noGrp="1"/>
          </p:cNvSpPr>
          <p:nvPr>
            <p:ph type="sldNum" sz="quarter" idx="5"/>
          </p:nvPr>
        </p:nvSpPr>
        <p:spPr/>
        <p:txBody>
          <a:bodyPr/>
          <a:lstStyle/>
          <a:p>
            <a:fld id="{F3E51C92-3BE4-4B4A-BF93-7377323F3B51}" type="slidenum">
              <a:rPr lang="en-US" smtClean="0"/>
              <a:t>26</a:t>
            </a:fld>
            <a:endParaRPr lang="en-US"/>
          </a:p>
        </p:txBody>
      </p:sp>
    </p:spTree>
    <p:extLst>
      <p:ext uri="{BB962C8B-B14F-4D97-AF65-F5344CB8AC3E}">
        <p14:creationId xmlns:p14="http://schemas.microsoft.com/office/powerpoint/2010/main" val="407708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Vectorization can be done by splitting an input stream into multiple disjoint substreams.</a:t>
            </a:r>
          </a:p>
        </p:txBody>
      </p:sp>
      <p:sp>
        <p:nvSpPr>
          <p:cNvPr id="4" name="Slide Number Placeholder 3"/>
          <p:cNvSpPr>
            <a:spLocks noGrp="1"/>
          </p:cNvSpPr>
          <p:nvPr>
            <p:ph type="sldNum" sz="quarter" idx="5"/>
          </p:nvPr>
        </p:nvSpPr>
        <p:spPr/>
        <p:txBody>
          <a:bodyPr/>
          <a:lstStyle/>
          <a:p>
            <a:fld id="{F3E51C92-3BE4-4B4A-BF93-7377323F3B51}" type="slidenum">
              <a:rPr lang="en-US" smtClean="0"/>
              <a:t>27</a:t>
            </a:fld>
            <a:endParaRPr lang="en-US"/>
          </a:p>
        </p:txBody>
      </p:sp>
    </p:spTree>
    <p:extLst>
      <p:ext uri="{BB962C8B-B14F-4D97-AF65-F5344CB8AC3E}">
        <p14:creationId xmlns:p14="http://schemas.microsoft.com/office/powerpoint/2010/main" val="2134248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doing so, we can use SIMD units to process all substreams simultaneously.</a:t>
            </a:r>
          </a:p>
        </p:txBody>
      </p:sp>
      <p:sp>
        <p:nvSpPr>
          <p:cNvPr id="4" name="Slide Number Placeholder 3"/>
          <p:cNvSpPr>
            <a:spLocks noGrp="1"/>
          </p:cNvSpPr>
          <p:nvPr>
            <p:ph type="sldNum" sz="quarter" idx="5"/>
          </p:nvPr>
        </p:nvSpPr>
        <p:spPr/>
        <p:txBody>
          <a:bodyPr/>
          <a:lstStyle/>
          <a:p>
            <a:fld id="{F3E51C92-3BE4-4B4A-BF93-7377323F3B51}" type="slidenum">
              <a:rPr lang="en-US" smtClean="0"/>
              <a:t>28</a:t>
            </a:fld>
            <a:endParaRPr lang="en-US"/>
          </a:p>
        </p:txBody>
      </p:sp>
    </p:spTree>
    <p:extLst>
      <p:ext uri="{BB962C8B-B14F-4D97-AF65-F5344CB8AC3E}">
        <p14:creationId xmlns:p14="http://schemas.microsoft.com/office/powerpoint/2010/main" val="3067349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using wide SIMD units makes the length of each substream one order of magnitude shorter, so we can reduce numerical errors.</a:t>
            </a:r>
          </a:p>
        </p:txBody>
      </p:sp>
      <p:sp>
        <p:nvSpPr>
          <p:cNvPr id="4" name="Slide Number Placeholder 3"/>
          <p:cNvSpPr>
            <a:spLocks noGrp="1"/>
          </p:cNvSpPr>
          <p:nvPr>
            <p:ph type="sldNum" sz="quarter" idx="5"/>
          </p:nvPr>
        </p:nvSpPr>
        <p:spPr/>
        <p:txBody>
          <a:bodyPr/>
          <a:lstStyle/>
          <a:p>
            <a:fld id="{F3E51C92-3BE4-4B4A-BF93-7377323F3B51}" type="slidenum">
              <a:rPr lang="en-US" smtClean="0"/>
              <a:t>29</a:t>
            </a:fld>
            <a:endParaRPr lang="en-US"/>
          </a:p>
        </p:txBody>
      </p:sp>
    </p:spTree>
    <p:extLst>
      <p:ext uri="{BB962C8B-B14F-4D97-AF65-F5344CB8AC3E}">
        <p14:creationId xmlns:p14="http://schemas.microsoft.com/office/powerpoint/2010/main" val="86270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streaming algorithm built on resampled importance sampling and weighted reservoir sampling. It can efficiently render  direct lighting from many lights by reusing samples of neighboring pixels and past frames.</a:t>
            </a:r>
          </a:p>
        </p:txBody>
      </p:sp>
      <p:sp>
        <p:nvSpPr>
          <p:cNvPr id="4" name="Slide Number Placeholder 3"/>
          <p:cNvSpPr>
            <a:spLocks noGrp="1"/>
          </p:cNvSpPr>
          <p:nvPr>
            <p:ph type="sldNum" sz="quarter" idx="5"/>
          </p:nvPr>
        </p:nvSpPr>
        <p:spPr/>
        <p:txBody>
          <a:bodyPr/>
          <a:lstStyle/>
          <a:p>
            <a:fld id="{F3E51C92-3BE4-4B4A-BF93-7377323F3B51}" type="slidenum">
              <a:rPr lang="en-US" smtClean="0"/>
              <a:t>3</a:t>
            </a:fld>
            <a:endParaRPr lang="en-US"/>
          </a:p>
        </p:txBody>
      </p:sp>
    </p:spTree>
    <p:extLst>
      <p:ext uri="{BB962C8B-B14F-4D97-AF65-F5344CB8AC3E}">
        <p14:creationId xmlns:p14="http://schemas.microsoft.com/office/powerpoint/2010/main" val="3258641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one thing to keep in mind when splitting the input stream. Ideally, each substream should have an equal total weight.</a:t>
            </a:r>
          </a:p>
        </p:txBody>
      </p:sp>
      <p:sp>
        <p:nvSpPr>
          <p:cNvPr id="4" name="Slide Number Placeholder 3"/>
          <p:cNvSpPr>
            <a:spLocks noGrp="1"/>
          </p:cNvSpPr>
          <p:nvPr>
            <p:ph type="sldNum" sz="quarter" idx="5"/>
          </p:nvPr>
        </p:nvSpPr>
        <p:spPr/>
        <p:txBody>
          <a:bodyPr/>
          <a:lstStyle/>
          <a:p>
            <a:fld id="{F3E51C92-3BE4-4B4A-BF93-7377323F3B51}" type="slidenum">
              <a:rPr lang="en-US" smtClean="0"/>
              <a:t>30</a:t>
            </a:fld>
            <a:endParaRPr lang="en-US"/>
          </a:p>
        </p:txBody>
      </p:sp>
    </p:spTree>
    <p:extLst>
      <p:ext uri="{BB962C8B-B14F-4D97-AF65-F5344CB8AC3E}">
        <p14:creationId xmlns:p14="http://schemas.microsoft.com/office/powerpoint/2010/main" val="1072062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dividing the stream in this way,</a:t>
            </a:r>
          </a:p>
        </p:txBody>
      </p:sp>
      <p:sp>
        <p:nvSpPr>
          <p:cNvPr id="4" name="Slide Number Placeholder 3"/>
          <p:cNvSpPr>
            <a:spLocks noGrp="1"/>
          </p:cNvSpPr>
          <p:nvPr>
            <p:ph type="sldNum" sz="quarter" idx="5"/>
          </p:nvPr>
        </p:nvSpPr>
        <p:spPr/>
        <p:txBody>
          <a:bodyPr/>
          <a:lstStyle/>
          <a:p>
            <a:fld id="{F3E51C92-3BE4-4B4A-BF93-7377323F3B51}" type="slidenum">
              <a:rPr lang="en-US" smtClean="0"/>
              <a:t>31</a:t>
            </a:fld>
            <a:endParaRPr lang="en-US"/>
          </a:p>
        </p:txBody>
      </p:sp>
    </p:spTree>
    <p:extLst>
      <p:ext uri="{BB962C8B-B14F-4D97-AF65-F5344CB8AC3E}">
        <p14:creationId xmlns:p14="http://schemas.microsoft.com/office/powerpoint/2010/main" val="3149635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dividing the stream in this way,</a:t>
            </a:r>
          </a:p>
        </p:txBody>
      </p:sp>
      <p:sp>
        <p:nvSpPr>
          <p:cNvPr id="4" name="Slide Number Placeholder 3"/>
          <p:cNvSpPr>
            <a:spLocks noGrp="1"/>
          </p:cNvSpPr>
          <p:nvPr>
            <p:ph type="sldNum" sz="quarter" idx="5"/>
          </p:nvPr>
        </p:nvSpPr>
        <p:spPr/>
        <p:txBody>
          <a:bodyPr/>
          <a:lstStyle/>
          <a:p>
            <a:fld id="{F3E51C92-3BE4-4B4A-BF93-7377323F3B51}" type="slidenum">
              <a:rPr lang="en-US" smtClean="0"/>
              <a:t>32</a:t>
            </a:fld>
            <a:endParaRPr lang="en-US"/>
          </a:p>
        </p:txBody>
      </p:sp>
    </p:spTree>
    <p:extLst>
      <p:ext uri="{BB962C8B-B14F-4D97-AF65-F5344CB8AC3E}">
        <p14:creationId xmlns:p14="http://schemas.microsoft.com/office/powerpoint/2010/main" val="1274523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instead of dividing the stream in this way,</a:t>
            </a:r>
          </a:p>
          <a:p>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33</a:t>
            </a:fld>
            <a:endParaRPr lang="en-US"/>
          </a:p>
        </p:txBody>
      </p:sp>
    </p:spTree>
    <p:extLst>
      <p:ext uri="{BB962C8B-B14F-4D97-AF65-F5344CB8AC3E}">
        <p14:creationId xmlns:p14="http://schemas.microsoft.com/office/powerpoint/2010/main" val="1203668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interleaved sampling.</a:t>
            </a:r>
          </a:p>
        </p:txBody>
      </p:sp>
      <p:sp>
        <p:nvSpPr>
          <p:cNvPr id="4" name="Slide Number Placeholder 3"/>
          <p:cNvSpPr>
            <a:spLocks noGrp="1"/>
          </p:cNvSpPr>
          <p:nvPr>
            <p:ph type="sldNum" sz="quarter" idx="5"/>
          </p:nvPr>
        </p:nvSpPr>
        <p:spPr/>
        <p:txBody>
          <a:bodyPr/>
          <a:lstStyle/>
          <a:p>
            <a:fld id="{F3E51C92-3BE4-4B4A-BF93-7377323F3B51}" type="slidenum">
              <a:rPr lang="en-US" smtClean="0"/>
              <a:t>34</a:t>
            </a:fld>
            <a:endParaRPr lang="en-US"/>
          </a:p>
        </p:txBody>
      </p:sp>
    </p:spTree>
    <p:extLst>
      <p:ext uri="{BB962C8B-B14F-4D97-AF65-F5344CB8AC3E}">
        <p14:creationId xmlns:p14="http://schemas.microsoft.com/office/powerpoint/2010/main" val="3859982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interleaved sampling.</a:t>
            </a:r>
          </a:p>
          <a:p>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35</a:t>
            </a:fld>
            <a:endParaRPr lang="en-US"/>
          </a:p>
        </p:txBody>
      </p:sp>
    </p:spTree>
    <p:extLst>
      <p:ext uri="{BB962C8B-B14F-4D97-AF65-F5344CB8AC3E}">
        <p14:creationId xmlns:p14="http://schemas.microsoft.com/office/powerpoint/2010/main" val="396590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interleaved sampling.</a:t>
            </a:r>
          </a:p>
        </p:txBody>
      </p:sp>
      <p:sp>
        <p:nvSpPr>
          <p:cNvPr id="4" name="Slide Number Placeholder 3"/>
          <p:cNvSpPr>
            <a:spLocks noGrp="1"/>
          </p:cNvSpPr>
          <p:nvPr>
            <p:ph type="sldNum" sz="quarter" idx="5"/>
          </p:nvPr>
        </p:nvSpPr>
        <p:spPr/>
        <p:txBody>
          <a:bodyPr/>
          <a:lstStyle/>
          <a:p>
            <a:fld id="{F3E51C92-3BE4-4B4A-BF93-7377323F3B51}" type="slidenum">
              <a:rPr lang="en-US" smtClean="0"/>
              <a:t>36</a:t>
            </a:fld>
            <a:endParaRPr lang="en-US"/>
          </a:p>
        </p:txBody>
      </p:sp>
    </p:spTree>
    <p:extLst>
      <p:ext uri="{BB962C8B-B14F-4D97-AF65-F5344CB8AC3E}">
        <p14:creationId xmlns:p14="http://schemas.microsoft.com/office/powerpoint/2010/main" val="1867198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substreams have been scanned, the reservoir associated with each substream holds a single </a:t>
            </a:r>
            <a:r>
              <a:rPr lang="en-US"/>
              <a:t>sample.</a:t>
            </a:r>
            <a:endParaRPr lang="en-US" dirty="0"/>
          </a:p>
          <a:p>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37</a:t>
            </a:fld>
            <a:endParaRPr lang="en-US"/>
          </a:p>
        </p:txBody>
      </p:sp>
    </p:spTree>
    <p:extLst>
      <p:ext uri="{BB962C8B-B14F-4D97-AF65-F5344CB8AC3E}">
        <p14:creationId xmlns:p14="http://schemas.microsoft.com/office/powerpoint/2010/main" val="3523539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substreams have been scanned, the reservoir associated with each substream holds a single sample.</a:t>
            </a:r>
          </a:p>
        </p:txBody>
      </p:sp>
      <p:sp>
        <p:nvSpPr>
          <p:cNvPr id="4" name="Slide Number Placeholder 3"/>
          <p:cNvSpPr>
            <a:spLocks noGrp="1"/>
          </p:cNvSpPr>
          <p:nvPr>
            <p:ph type="sldNum" sz="quarter" idx="5"/>
          </p:nvPr>
        </p:nvSpPr>
        <p:spPr/>
        <p:txBody>
          <a:bodyPr/>
          <a:lstStyle/>
          <a:p>
            <a:fld id="{F3E51C92-3BE4-4B4A-BF93-7377323F3B51}" type="slidenum">
              <a:rPr lang="en-US" smtClean="0"/>
              <a:t>38</a:t>
            </a:fld>
            <a:endParaRPr lang="en-US"/>
          </a:p>
        </p:txBody>
      </p:sp>
    </p:spTree>
    <p:extLst>
      <p:ext uri="{BB962C8B-B14F-4D97-AF65-F5344CB8AC3E}">
        <p14:creationId xmlns:p14="http://schemas.microsoft.com/office/powerpoint/2010/main" val="3376865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39</a:t>
            </a:fld>
            <a:endParaRPr lang="en-US"/>
          </a:p>
        </p:txBody>
      </p:sp>
    </p:spTree>
    <p:extLst>
      <p:ext uri="{BB962C8B-B14F-4D97-AF65-F5344CB8AC3E}">
        <p14:creationId xmlns:p14="http://schemas.microsoft.com/office/powerpoint/2010/main" val="70861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extensions enable to render even global illumination and participating media.</a:t>
            </a:r>
          </a:p>
        </p:txBody>
      </p:sp>
      <p:sp>
        <p:nvSpPr>
          <p:cNvPr id="4" name="Slide Number Placeholder 3"/>
          <p:cNvSpPr>
            <a:spLocks noGrp="1"/>
          </p:cNvSpPr>
          <p:nvPr>
            <p:ph type="sldNum" sz="quarter" idx="5"/>
          </p:nvPr>
        </p:nvSpPr>
        <p:spPr/>
        <p:txBody>
          <a:bodyPr/>
          <a:lstStyle/>
          <a:p>
            <a:fld id="{F3E51C92-3BE4-4B4A-BF93-7377323F3B51}" type="slidenum">
              <a:rPr lang="en-US" smtClean="0"/>
              <a:t>4</a:t>
            </a:fld>
            <a:endParaRPr lang="en-US"/>
          </a:p>
        </p:txBody>
      </p:sp>
    </p:spTree>
    <p:extLst>
      <p:ext uri="{BB962C8B-B14F-4D97-AF65-F5344CB8AC3E}">
        <p14:creationId xmlns:p14="http://schemas.microsoft.com/office/powerpoint/2010/main" val="17158367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select one based on the sum of weights stored in each reservoir.</a:t>
            </a:r>
          </a:p>
        </p:txBody>
      </p:sp>
      <p:sp>
        <p:nvSpPr>
          <p:cNvPr id="4" name="Slide Number Placeholder 3"/>
          <p:cNvSpPr>
            <a:spLocks noGrp="1"/>
          </p:cNvSpPr>
          <p:nvPr>
            <p:ph type="sldNum" sz="quarter" idx="5"/>
          </p:nvPr>
        </p:nvSpPr>
        <p:spPr/>
        <p:txBody>
          <a:bodyPr/>
          <a:lstStyle/>
          <a:p>
            <a:fld id="{F3E51C92-3BE4-4B4A-BF93-7377323F3B51}" type="slidenum">
              <a:rPr lang="en-US" smtClean="0"/>
              <a:t>40</a:t>
            </a:fld>
            <a:endParaRPr lang="en-US"/>
          </a:p>
        </p:txBody>
      </p:sp>
    </p:spTree>
    <p:extLst>
      <p:ext uri="{BB962C8B-B14F-4D97-AF65-F5344CB8AC3E}">
        <p14:creationId xmlns:p14="http://schemas.microsoft.com/office/powerpoint/2010/main" val="1433088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I’ll show you a couple of practical examples. In the first example, vectorized reservoir sampling is applied to compute single scattering. The target function here is the integrand excluding the visibility term.</a:t>
            </a:r>
          </a:p>
        </p:txBody>
      </p:sp>
      <p:sp>
        <p:nvSpPr>
          <p:cNvPr id="4" name="Slide Number Placeholder 3"/>
          <p:cNvSpPr>
            <a:spLocks noGrp="1"/>
          </p:cNvSpPr>
          <p:nvPr>
            <p:ph type="sldNum" sz="quarter" idx="5"/>
          </p:nvPr>
        </p:nvSpPr>
        <p:spPr/>
        <p:txBody>
          <a:bodyPr/>
          <a:lstStyle/>
          <a:p>
            <a:fld id="{F3E51C92-3BE4-4B4A-BF93-7377323F3B51}" type="slidenum">
              <a:rPr lang="en-US" smtClean="0"/>
              <a:t>41</a:t>
            </a:fld>
            <a:endParaRPr lang="en-US"/>
          </a:p>
        </p:txBody>
      </p:sp>
    </p:spTree>
    <p:extLst>
      <p:ext uri="{BB962C8B-B14F-4D97-AF65-F5344CB8AC3E}">
        <p14:creationId xmlns:p14="http://schemas.microsoft.com/office/powerpoint/2010/main" val="1653940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source pdf is a uniform distribution.</a:t>
            </a:r>
          </a:p>
        </p:txBody>
      </p:sp>
      <p:sp>
        <p:nvSpPr>
          <p:cNvPr id="4" name="Slide Number Placeholder 3"/>
          <p:cNvSpPr>
            <a:spLocks noGrp="1"/>
          </p:cNvSpPr>
          <p:nvPr>
            <p:ph type="sldNum" sz="quarter" idx="5"/>
          </p:nvPr>
        </p:nvSpPr>
        <p:spPr/>
        <p:txBody>
          <a:bodyPr/>
          <a:lstStyle/>
          <a:p>
            <a:fld id="{F3E51C92-3BE4-4B4A-BF93-7377323F3B51}" type="slidenum">
              <a:rPr lang="en-US" smtClean="0"/>
              <a:t>42</a:t>
            </a:fld>
            <a:endParaRPr lang="en-US"/>
          </a:p>
        </p:txBody>
      </p:sp>
    </p:spTree>
    <p:extLst>
      <p:ext uri="{BB962C8B-B14F-4D97-AF65-F5344CB8AC3E}">
        <p14:creationId xmlns:p14="http://schemas.microsoft.com/office/powerpoint/2010/main" val="214882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scene, 256 point lights are placed in a strongly forward scattering participating medium. The left image is rendered using </a:t>
            </a:r>
            <a:r>
              <a:rPr lang="en-US" dirty="0" err="1"/>
              <a:t>equi</a:t>
            </a:r>
            <a:r>
              <a:rPr lang="en-US" dirty="0"/>
              <a:t>-angular sampling which does not take into account the phase function</a:t>
            </a:r>
          </a:p>
        </p:txBody>
      </p:sp>
      <p:sp>
        <p:nvSpPr>
          <p:cNvPr id="4" name="Slide Number Placeholder 3"/>
          <p:cNvSpPr>
            <a:spLocks noGrp="1"/>
          </p:cNvSpPr>
          <p:nvPr>
            <p:ph type="sldNum" sz="quarter" idx="5"/>
          </p:nvPr>
        </p:nvSpPr>
        <p:spPr/>
        <p:txBody>
          <a:bodyPr/>
          <a:lstStyle/>
          <a:p>
            <a:fld id="{F3E51C92-3BE4-4B4A-BF93-7377323F3B51}" type="slidenum">
              <a:rPr lang="en-US" smtClean="0"/>
              <a:t>43</a:t>
            </a:fld>
            <a:endParaRPr lang="en-US"/>
          </a:p>
        </p:txBody>
      </p:sp>
    </p:spTree>
    <p:extLst>
      <p:ext uri="{BB962C8B-B14F-4D97-AF65-F5344CB8AC3E}">
        <p14:creationId xmlns:p14="http://schemas.microsoft.com/office/powerpoint/2010/main" val="2780121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image rendered with our method has less noise because the phase function is included in the target function.</a:t>
            </a:r>
          </a:p>
          <a:p>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44</a:t>
            </a:fld>
            <a:endParaRPr lang="en-US"/>
          </a:p>
        </p:txBody>
      </p:sp>
    </p:spTree>
    <p:extLst>
      <p:ext uri="{BB962C8B-B14F-4D97-AF65-F5344CB8AC3E}">
        <p14:creationId xmlns:p14="http://schemas.microsoft.com/office/powerpoint/2010/main" val="3676065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example, vectorized reservoir sampling is applied to compute the direct illumination from a triangular light source.</a:t>
            </a:r>
            <a:br>
              <a:rPr lang="en-US" dirty="0"/>
            </a:br>
            <a:endParaRPr lang="en-US" dirty="0"/>
          </a:p>
        </p:txBody>
      </p:sp>
      <p:sp>
        <p:nvSpPr>
          <p:cNvPr id="4" name="Slide Number Placeholder 3"/>
          <p:cNvSpPr>
            <a:spLocks noGrp="1"/>
          </p:cNvSpPr>
          <p:nvPr>
            <p:ph type="sldNum" sz="quarter" idx="5"/>
          </p:nvPr>
        </p:nvSpPr>
        <p:spPr/>
        <p:txBody>
          <a:bodyPr/>
          <a:lstStyle/>
          <a:p>
            <a:fld id="{F3E51C92-3BE4-4B4A-BF93-7377323F3B51}" type="slidenum">
              <a:rPr lang="en-US" smtClean="0"/>
              <a:t>45</a:t>
            </a:fld>
            <a:endParaRPr lang="en-US"/>
          </a:p>
        </p:txBody>
      </p:sp>
    </p:spTree>
    <p:extLst>
      <p:ext uri="{BB962C8B-B14F-4D97-AF65-F5344CB8AC3E}">
        <p14:creationId xmlns:p14="http://schemas.microsoft.com/office/powerpoint/2010/main" val="1013404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If the emitter and BRDF are Lambertian, the un-shadowed illumination can be computed analytically, and the equation can be reformulated as the ratio estimator. By using the geometric term as the target function, we can perform projected solid angle sampling. Here, vectorized reservoir sampling is only used to pick a sample point on the triangle.</a:t>
            </a:r>
          </a:p>
        </p:txBody>
      </p:sp>
      <p:sp>
        <p:nvSpPr>
          <p:cNvPr id="4" name="Slide Number Placeholder 3"/>
          <p:cNvSpPr>
            <a:spLocks noGrp="1"/>
          </p:cNvSpPr>
          <p:nvPr>
            <p:ph type="sldNum" sz="quarter" idx="5"/>
          </p:nvPr>
        </p:nvSpPr>
        <p:spPr/>
        <p:txBody>
          <a:bodyPr/>
          <a:lstStyle/>
          <a:p>
            <a:fld id="{F3E51C92-3BE4-4B4A-BF93-7377323F3B51}" type="slidenum">
              <a:rPr lang="en-US" smtClean="0"/>
              <a:t>46</a:t>
            </a:fld>
            <a:endParaRPr lang="en-US"/>
          </a:p>
        </p:txBody>
      </p:sp>
    </p:spTree>
    <p:extLst>
      <p:ext uri="{BB962C8B-B14F-4D97-AF65-F5344CB8AC3E}">
        <p14:creationId xmlns:p14="http://schemas.microsoft.com/office/powerpoint/2010/main" val="3330308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pdf is again a uniform distribution.</a:t>
            </a:r>
          </a:p>
        </p:txBody>
      </p:sp>
      <p:sp>
        <p:nvSpPr>
          <p:cNvPr id="4" name="Slide Number Placeholder 3"/>
          <p:cNvSpPr>
            <a:spLocks noGrp="1"/>
          </p:cNvSpPr>
          <p:nvPr>
            <p:ph type="sldNum" sz="quarter" idx="5"/>
          </p:nvPr>
        </p:nvSpPr>
        <p:spPr/>
        <p:txBody>
          <a:bodyPr/>
          <a:lstStyle/>
          <a:p>
            <a:fld id="{F3E51C92-3BE4-4B4A-BF93-7377323F3B51}" type="slidenum">
              <a:rPr lang="en-US" smtClean="0"/>
              <a:t>47</a:t>
            </a:fld>
            <a:endParaRPr lang="en-US"/>
          </a:p>
        </p:txBody>
      </p:sp>
    </p:spTree>
    <p:extLst>
      <p:ext uri="{BB962C8B-B14F-4D97-AF65-F5344CB8AC3E}">
        <p14:creationId xmlns:p14="http://schemas.microsoft.com/office/powerpoint/2010/main" val="3243500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result. The middle image is rendered with the state-of-the-art method by Peters.</a:t>
            </a:r>
          </a:p>
        </p:txBody>
      </p:sp>
      <p:sp>
        <p:nvSpPr>
          <p:cNvPr id="4" name="Slide Number Placeholder 3"/>
          <p:cNvSpPr>
            <a:spLocks noGrp="1"/>
          </p:cNvSpPr>
          <p:nvPr>
            <p:ph type="sldNum" sz="quarter" idx="5"/>
          </p:nvPr>
        </p:nvSpPr>
        <p:spPr/>
        <p:txBody>
          <a:bodyPr/>
          <a:lstStyle/>
          <a:p>
            <a:fld id="{F3E51C92-3BE4-4B4A-BF93-7377323F3B51}" type="slidenum">
              <a:rPr lang="en-US" smtClean="0"/>
              <a:t>48</a:t>
            </a:fld>
            <a:endParaRPr lang="en-US"/>
          </a:p>
        </p:txBody>
      </p:sp>
    </p:spTree>
    <p:extLst>
      <p:ext uri="{BB962C8B-B14F-4D97-AF65-F5344CB8AC3E}">
        <p14:creationId xmlns:p14="http://schemas.microsoft.com/office/powerpoint/2010/main" val="3789082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result of the ratio estimator with vectorized reservoir sampling. To my surprise, for this specific scene and setting, I obtained a slightly lower SMAPE value.</a:t>
            </a:r>
          </a:p>
        </p:txBody>
      </p:sp>
      <p:sp>
        <p:nvSpPr>
          <p:cNvPr id="4" name="Slide Number Placeholder 3"/>
          <p:cNvSpPr>
            <a:spLocks noGrp="1"/>
          </p:cNvSpPr>
          <p:nvPr>
            <p:ph type="sldNum" sz="quarter" idx="5"/>
          </p:nvPr>
        </p:nvSpPr>
        <p:spPr/>
        <p:txBody>
          <a:bodyPr/>
          <a:lstStyle/>
          <a:p>
            <a:fld id="{F3E51C92-3BE4-4B4A-BF93-7377323F3B51}" type="slidenum">
              <a:rPr lang="en-US" smtClean="0"/>
              <a:t>49</a:t>
            </a:fld>
            <a:endParaRPr lang="en-US"/>
          </a:p>
        </p:txBody>
      </p:sp>
    </p:spTree>
    <p:extLst>
      <p:ext uri="{BB962C8B-B14F-4D97-AF65-F5344CB8AC3E}">
        <p14:creationId xmlns:p14="http://schemas.microsoft.com/office/powerpoint/2010/main" val="412750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 of this small project is to make reservoir resampling more useful for CPU offline rendering, and to develop an algorithm that works when spatial and temporal reuse are difficult or impossible.</a:t>
            </a:r>
          </a:p>
        </p:txBody>
      </p:sp>
      <p:sp>
        <p:nvSpPr>
          <p:cNvPr id="4" name="Slide Number Placeholder 3"/>
          <p:cNvSpPr>
            <a:spLocks noGrp="1"/>
          </p:cNvSpPr>
          <p:nvPr>
            <p:ph type="sldNum" sz="quarter" idx="5"/>
          </p:nvPr>
        </p:nvSpPr>
        <p:spPr/>
        <p:txBody>
          <a:bodyPr/>
          <a:lstStyle/>
          <a:p>
            <a:fld id="{F3E51C92-3BE4-4B4A-BF93-7377323F3B51}" type="slidenum">
              <a:rPr lang="en-US" smtClean="0"/>
              <a:t>5</a:t>
            </a:fld>
            <a:endParaRPr lang="en-US"/>
          </a:p>
        </p:txBody>
      </p:sp>
    </p:spTree>
    <p:extLst>
      <p:ext uri="{BB962C8B-B14F-4D97-AF65-F5344CB8AC3E}">
        <p14:creationId xmlns:p14="http://schemas.microsoft.com/office/powerpoint/2010/main" val="973805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general, our method is slightly inferior to the method by Peters, but the implementation is way simpler.</a:t>
            </a:r>
          </a:p>
          <a:p>
            <a:endParaRPr lang="en-US" dirty="0"/>
          </a:p>
        </p:txBody>
      </p:sp>
      <p:sp>
        <p:nvSpPr>
          <p:cNvPr id="4" name="スライド番号プレースホルダー 3"/>
          <p:cNvSpPr>
            <a:spLocks noGrp="1"/>
          </p:cNvSpPr>
          <p:nvPr>
            <p:ph type="sldNum" sz="quarter" idx="5"/>
          </p:nvPr>
        </p:nvSpPr>
        <p:spPr/>
        <p:txBody>
          <a:bodyPr/>
          <a:lstStyle/>
          <a:p>
            <a:fld id="{F3E51C92-3BE4-4B4A-BF93-7377323F3B51}" type="slidenum">
              <a:rPr lang="en-US" smtClean="0"/>
              <a:t>50</a:t>
            </a:fld>
            <a:endParaRPr lang="en-US"/>
          </a:p>
        </p:txBody>
      </p:sp>
    </p:spTree>
    <p:extLst>
      <p:ext uri="{BB962C8B-B14F-4D97-AF65-F5344CB8AC3E}">
        <p14:creationId xmlns:p14="http://schemas.microsoft.com/office/powerpoint/2010/main" val="3525031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illumination from a sphere light can also be computed with a minor code modification.</a:t>
            </a:r>
          </a:p>
        </p:txBody>
      </p:sp>
      <p:sp>
        <p:nvSpPr>
          <p:cNvPr id="4" name="Slide Number Placeholder 3"/>
          <p:cNvSpPr>
            <a:spLocks noGrp="1"/>
          </p:cNvSpPr>
          <p:nvPr>
            <p:ph type="sldNum" sz="quarter" idx="5"/>
          </p:nvPr>
        </p:nvSpPr>
        <p:spPr/>
        <p:txBody>
          <a:bodyPr/>
          <a:lstStyle/>
          <a:p>
            <a:fld id="{F3E51C92-3BE4-4B4A-BF93-7377323F3B51}" type="slidenum">
              <a:rPr lang="en-US" smtClean="0"/>
              <a:t>51</a:t>
            </a:fld>
            <a:endParaRPr lang="en-US"/>
          </a:p>
        </p:txBody>
      </p:sp>
    </p:spTree>
    <p:extLst>
      <p:ext uri="{BB962C8B-B14F-4D97-AF65-F5344CB8AC3E}">
        <p14:creationId xmlns:p14="http://schemas.microsoft.com/office/powerpoint/2010/main" val="11579203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endParaRPr lang="en-US" b="0" dirty="0"/>
          </a:p>
        </p:txBody>
      </p:sp>
      <p:sp>
        <p:nvSpPr>
          <p:cNvPr id="4" name="Slide Number Placeholder 3"/>
          <p:cNvSpPr>
            <a:spLocks noGrp="1"/>
          </p:cNvSpPr>
          <p:nvPr>
            <p:ph type="sldNum" sz="quarter" idx="5"/>
          </p:nvPr>
        </p:nvSpPr>
        <p:spPr/>
        <p:txBody>
          <a:bodyPr/>
          <a:lstStyle/>
          <a:p>
            <a:fld id="{F3E51C92-3BE4-4B4A-BF93-7377323F3B51}" type="slidenum">
              <a:rPr lang="en-US" smtClean="0"/>
              <a:t>52</a:t>
            </a:fld>
            <a:endParaRPr lang="en-US"/>
          </a:p>
        </p:txBody>
      </p:sp>
    </p:spTree>
    <p:extLst>
      <p:ext uri="{BB962C8B-B14F-4D97-AF65-F5344CB8AC3E}">
        <p14:creationId xmlns:p14="http://schemas.microsoft.com/office/powerpoint/2010/main" val="3572475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Chao’s weighted reservoir sampling is vectorized using sample warping, more specifically explicit warping.</a:t>
            </a:r>
          </a:p>
        </p:txBody>
      </p:sp>
      <p:sp>
        <p:nvSpPr>
          <p:cNvPr id="4" name="Slide Number Placeholder 3"/>
          <p:cNvSpPr>
            <a:spLocks noGrp="1"/>
          </p:cNvSpPr>
          <p:nvPr>
            <p:ph type="sldNum" sz="quarter" idx="5"/>
          </p:nvPr>
        </p:nvSpPr>
        <p:spPr/>
        <p:txBody>
          <a:bodyPr/>
          <a:lstStyle/>
          <a:p>
            <a:fld id="{F3E51C92-3BE4-4B4A-BF93-7377323F3B51}" type="slidenum">
              <a:rPr lang="en-US" smtClean="0"/>
              <a:t>53</a:t>
            </a:fld>
            <a:endParaRPr lang="en-US"/>
          </a:p>
        </p:txBody>
      </p:sp>
    </p:spTree>
    <p:extLst>
      <p:ext uri="{BB962C8B-B14F-4D97-AF65-F5344CB8AC3E}">
        <p14:creationId xmlns:p14="http://schemas.microsoft.com/office/powerpoint/2010/main" val="2067048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couple of practical examples are given. I do not argue that vectorized reservoir sampling should be used instead of state-of-the-art algorithms, but it may be nice to have in your toolbox, if you are working on a CPU renderer.</a:t>
            </a:r>
            <a:endParaRPr lang="en-US" b="0" dirty="0"/>
          </a:p>
        </p:txBody>
      </p:sp>
      <p:sp>
        <p:nvSpPr>
          <p:cNvPr id="4" name="Slide Number Placeholder 3"/>
          <p:cNvSpPr>
            <a:spLocks noGrp="1"/>
          </p:cNvSpPr>
          <p:nvPr>
            <p:ph type="sldNum" sz="quarter" idx="5"/>
          </p:nvPr>
        </p:nvSpPr>
        <p:spPr/>
        <p:txBody>
          <a:bodyPr/>
          <a:lstStyle/>
          <a:p>
            <a:fld id="{F3E51C92-3BE4-4B4A-BF93-7377323F3B51}" type="slidenum">
              <a:rPr lang="en-US" smtClean="0"/>
              <a:t>54</a:t>
            </a:fld>
            <a:endParaRPr lang="en-US"/>
          </a:p>
        </p:txBody>
      </p:sp>
    </p:spTree>
    <p:extLst>
      <p:ext uri="{BB962C8B-B14F-4D97-AF65-F5344CB8AC3E}">
        <p14:creationId xmlns:p14="http://schemas.microsoft.com/office/powerpoint/2010/main" val="16955225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future work, I’d like to improve numerical robustness, for example, by changing the scanning order.</a:t>
            </a:r>
          </a:p>
        </p:txBody>
      </p:sp>
      <p:sp>
        <p:nvSpPr>
          <p:cNvPr id="4" name="Slide Number Placeholder 3"/>
          <p:cNvSpPr>
            <a:spLocks noGrp="1"/>
          </p:cNvSpPr>
          <p:nvPr>
            <p:ph type="sldNum" sz="quarter" idx="5"/>
          </p:nvPr>
        </p:nvSpPr>
        <p:spPr/>
        <p:txBody>
          <a:bodyPr/>
          <a:lstStyle/>
          <a:p>
            <a:fld id="{F3E51C92-3BE4-4B4A-BF93-7377323F3B51}" type="slidenum">
              <a:rPr lang="en-US" smtClean="0"/>
              <a:t>55</a:t>
            </a:fld>
            <a:endParaRPr lang="en-US"/>
          </a:p>
        </p:txBody>
      </p:sp>
    </p:spTree>
    <p:extLst>
      <p:ext uri="{BB962C8B-B14F-4D97-AF65-F5344CB8AC3E}">
        <p14:creationId xmlns:p14="http://schemas.microsoft.com/office/powerpoint/2010/main" val="1006431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 would be interesting to find an efficient way to evaluate pdfs for samples generated by other methods.</a:t>
            </a:r>
            <a:endParaRPr lang="en-US" dirty="0"/>
          </a:p>
          <a:p>
            <a:endParaRPr lang="en-US" b="0" dirty="0"/>
          </a:p>
        </p:txBody>
      </p:sp>
      <p:sp>
        <p:nvSpPr>
          <p:cNvPr id="4" name="Slide Number Placeholder 3"/>
          <p:cNvSpPr>
            <a:spLocks noGrp="1"/>
          </p:cNvSpPr>
          <p:nvPr>
            <p:ph type="sldNum" sz="quarter" idx="5"/>
          </p:nvPr>
        </p:nvSpPr>
        <p:spPr/>
        <p:txBody>
          <a:bodyPr/>
          <a:lstStyle/>
          <a:p>
            <a:fld id="{F3E51C92-3BE4-4B4A-BF93-7377323F3B51}" type="slidenum">
              <a:rPr lang="en-US" smtClean="0"/>
              <a:t>56</a:t>
            </a:fld>
            <a:endParaRPr lang="en-US"/>
          </a:p>
        </p:txBody>
      </p:sp>
    </p:spTree>
    <p:extLst>
      <p:ext uri="{BB962C8B-B14F-4D97-AF65-F5344CB8AC3E}">
        <p14:creationId xmlns:p14="http://schemas.microsoft.com/office/powerpoint/2010/main" val="908292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about it. Thank you for your attention.</a:t>
            </a:r>
          </a:p>
          <a:p>
            <a:endParaRPr lang="en-US" dirty="0"/>
          </a:p>
        </p:txBody>
      </p:sp>
      <p:sp>
        <p:nvSpPr>
          <p:cNvPr id="4" name="スライド番号プレースホルダー 3"/>
          <p:cNvSpPr>
            <a:spLocks noGrp="1"/>
          </p:cNvSpPr>
          <p:nvPr>
            <p:ph type="sldNum" sz="quarter" idx="5"/>
          </p:nvPr>
        </p:nvSpPr>
        <p:spPr/>
        <p:txBody>
          <a:bodyPr/>
          <a:lstStyle/>
          <a:p>
            <a:fld id="{F3E51C92-3BE4-4B4A-BF93-7377323F3B51}" type="slidenum">
              <a:rPr lang="en-US" smtClean="0"/>
              <a:t>57</a:t>
            </a:fld>
            <a:endParaRPr lang="en-US"/>
          </a:p>
        </p:txBody>
      </p:sp>
    </p:spTree>
    <p:extLst>
      <p:ext uri="{BB962C8B-B14F-4D97-AF65-F5344CB8AC3E}">
        <p14:creationId xmlns:p14="http://schemas.microsoft.com/office/powerpoint/2010/main" val="693037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ReSTIR and its variants use Chao's weighted reservoir sampling because of its simplicity.</a:t>
            </a:r>
          </a:p>
        </p:txBody>
      </p:sp>
      <p:sp>
        <p:nvSpPr>
          <p:cNvPr id="4" name="Slide Number Placeholder 3"/>
          <p:cNvSpPr>
            <a:spLocks noGrp="1"/>
          </p:cNvSpPr>
          <p:nvPr>
            <p:ph type="sldNum" sz="quarter" idx="5"/>
          </p:nvPr>
        </p:nvSpPr>
        <p:spPr/>
        <p:txBody>
          <a:bodyPr/>
          <a:lstStyle/>
          <a:p>
            <a:fld id="{F3E51C92-3BE4-4B4A-BF93-7377323F3B51}" type="slidenum">
              <a:rPr lang="en-US" smtClean="0"/>
              <a:t>6</a:t>
            </a:fld>
            <a:endParaRPr lang="en-US"/>
          </a:p>
        </p:txBody>
      </p:sp>
    </p:spTree>
    <p:extLst>
      <p:ext uri="{BB962C8B-B14F-4D97-AF65-F5344CB8AC3E}">
        <p14:creationId xmlns:p14="http://schemas.microsoft.com/office/powerpoint/2010/main" val="1143570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pseudocode.</a:t>
            </a:r>
          </a:p>
        </p:txBody>
      </p:sp>
      <p:sp>
        <p:nvSpPr>
          <p:cNvPr id="4" name="Slide Number Placeholder 3"/>
          <p:cNvSpPr>
            <a:spLocks noGrp="1"/>
          </p:cNvSpPr>
          <p:nvPr>
            <p:ph type="sldNum" sz="quarter" idx="5"/>
          </p:nvPr>
        </p:nvSpPr>
        <p:spPr/>
        <p:txBody>
          <a:bodyPr/>
          <a:lstStyle/>
          <a:p>
            <a:fld id="{F3E51C92-3BE4-4B4A-BF93-7377323F3B51}" type="slidenum">
              <a:rPr lang="en-US" smtClean="0"/>
              <a:t>7</a:t>
            </a:fld>
            <a:endParaRPr lang="en-US"/>
          </a:p>
        </p:txBody>
      </p:sp>
    </p:spTree>
    <p:extLst>
      <p:ext uri="{BB962C8B-B14F-4D97-AF65-F5344CB8AC3E}">
        <p14:creationId xmlns:p14="http://schemas.microsoft.com/office/powerpoint/2010/main" val="1525044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elegant algorithm, but it has a problem that every time a new sample arrives, a random number must be generated to decide whether to accept the sample or not.</a:t>
            </a:r>
          </a:p>
        </p:txBody>
      </p:sp>
      <p:sp>
        <p:nvSpPr>
          <p:cNvPr id="4" name="Slide Number Placeholder 3"/>
          <p:cNvSpPr>
            <a:spLocks noGrp="1"/>
          </p:cNvSpPr>
          <p:nvPr>
            <p:ph type="sldNum" sz="quarter" idx="5"/>
          </p:nvPr>
        </p:nvSpPr>
        <p:spPr/>
        <p:txBody>
          <a:bodyPr/>
          <a:lstStyle/>
          <a:p>
            <a:fld id="{F3E51C92-3BE4-4B4A-BF93-7377323F3B51}" type="slidenum">
              <a:rPr lang="en-US" smtClean="0"/>
              <a:t>8</a:t>
            </a:fld>
            <a:endParaRPr lang="en-US"/>
          </a:p>
        </p:txBody>
      </p:sp>
    </p:spTree>
    <p:extLst>
      <p:ext uri="{BB962C8B-B14F-4D97-AF65-F5344CB8AC3E}">
        <p14:creationId xmlns:p14="http://schemas.microsoft.com/office/powerpoint/2010/main" val="2263864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venir Next LT Pro Light" panose="020B0304020202020204" pitchFamily="34" charset="0"/>
              </a:rPr>
              <a:t>So, we need as many random numbers as the length of a stream N. Efraimidis used the jumps technique to reduce the number of random numbers to the order of log(N). But we still need many random numbers for long streams.</a:t>
            </a:r>
          </a:p>
        </p:txBody>
      </p:sp>
      <p:sp>
        <p:nvSpPr>
          <p:cNvPr id="4" name="Slide Number Placeholder 3"/>
          <p:cNvSpPr>
            <a:spLocks noGrp="1"/>
          </p:cNvSpPr>
          <p:nvPr>
            <p:ph type="sldNum" sz="quarter" idx="5"/>
          </p:nvPr>
        </p:nvSpPr>
        <p:spPr/>
        <p:txBody>
          <a:bodyPr/>
          <a:lstStyle/>
          <a:p>
            <a:fld id="{F3E51C92-3BE4-4B4A-BF93-7377323F3B51}" type="slidenum">
              <a:rPr lang="en-US" smtClean="0"/>
              <a:t>9</a:t>
            </a:fld>
            <a:endParaRPr lang="en-US"/>
          </a:p>
        </p:txBody>
      </p:sp>
    </p:spTree>
    <p:extLst>
      <p:ext uri="{BB962C8B-B14F-4D97-AF65-F5344CB8AC3E}">
        <p14:creationId xmlns:p14="http://schemas.microsoft.com/office/powerpoint/2010/main" val="227886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06331-980E-4CFC-B8E1-8EA564D2B85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C666A78-4995-44D5-A2BF-1420FFBA9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41443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AEB2947E-795D-674A-8334-F6C6B4F0B636}"/>
              </a:ext>
            </a:extLst>
          </p:cNvPr>
          <p:cNvPicPr>
            <a:picLocks noChangeAspect="1"/>
          </p:cNvPicPr>
          <p:nvPr userDrawn="1"/>
        </p:nvPicPr>
        <p:blipFill>
          <a:blip r:embed="rId2"/>
          <a:stretch>
            <a:fillRect/>
          </a:stretch>
        </p:blipFill>
        <p:spPr>
          <a:xfrm>
            <a:off x="-152400" y="-148782"/>
            <a:ext cx="12430531" cy="7117617"/>
          </a:xfrm>
          <a:prstGeom prst="rect">
            <a:avLst/>
          </a:prstGeom>
        </p:spPr>
      </p:pic>
      <p:sp>
        <p:nvSpPr>
          <p:cNvPr id="3" name="Subtitle 2"/>
          <p:cNvSpPr>
            <a:spLocks noGrp="1"/>
          </p:cNvSpPr>
          <p:nvPr>
            <p:ph type="subTitle" idx="1" hasCustomPrompt="1"/>
          </p:nvPr>
        </p:nvSpPr>
        <p:spPr>
          <a:xfrm>
            <a:off x="2244436" y="4364038"/>
            <a:ext cx="3228109" cy="1260908"/>
          </a:xfrm>
        </p:spPr>
        <p:txBody>
          <a:bodyPr/>
          <a:lstStyle>
            <a:lvl1pPr marL="0" indent="0" algn="ctr">
              <a:buNone/>
              <a:defRPr sz="2400" baseline="0">
                <a:solidFill>
                  <a:schemeClr val="bg1"/>
                </a:solidFill>
                <a:latin typeface="Gotham Black" panose="0200060403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add title</a:t>
            </a:r>
            <a:endParaRPr lang="en-US" dirty="0"/>
          </a:p>
        </p:txBody>
      </p:sp>
    </p:spTree>
    <p:extLst>
      <p:ext uri="{BB962C8B-B14F-4D97-AF65-F5344CB8AC3E}">
        <p14:creationId xmlns:p14="http://schemas.microsoft.com/office/powerpoint/2010/main" val="23115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AEB2947E-795D-674A-8334-F6C6B4F0B636}"/>
              </a:ext>
            </a:extLst>
          </p:cNvPr>
          <p:cNvPicPr>
            <a:picLocks noChangeAspect="1"/>
          </p:cNvPicPr>
          <p:nvPr userDrawn="1"/>
        </p:nvPicPr>
        <p:blipFill>
          <a:blip r:embed="rId2"/>
          <a:stretch>
            <a:fillRect/>
          </a:stretch>
        </p:blipFill>
        <p:spPr>
          <a:xfrm>
            <a:off x="-137739" y="-129809"/>
            <a:ext cx="12430531" cy="7117617"/>
          </a:xfrm>
          <a:prstGeom prst="rect">
            <a:avLst/>
          </a:prstGeom>
        </p:spPr>
      </p:pic>
      <p:sp>
        <p:nvSpPr>
          <p:cNvPr id="3" name="Subtitle 2"/>
          <p:cNvSpPr>
            <a:spLocks noGrp="1"/>
          </p:cNvSpPr>
          <p:nvPr>
            <p:ph type="subTitle" idx="1" hasCustomPrompt="1"/>
          </p:nvPr>
        </p:nvSpPr>
        <p:spPr>
          <a:xfrm>
            <a:off x="2161308" y="4364038"/>
            <a:ext cx="3422073" cy="623599"/>
          </a:xfrm>
        </p:spPr>
        <p:txBody>
          <a:bodyPr/>
          <a:lstStyle>
            <a:lvl1pPr marL="0" indent="0" algn="ctr">
              <a:buNone/>
              <a:defRPr sz="4000" baseline="0">
                <a:solidFill>
                  <a:schemeClr val="bg1"/>
                </a:solidFill>
                <a:latin typeface="Gotham Black" panose="0200060403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THANK YOU</a:t>
            </a:r>
          </a:p>
        </p:txBody>
      </p:sp>
      <p:sp>
        <p:nvSpPr>
          <p:cNvPr id="13" name="Vertical Text Placeholder 2">
            <a:extLst>
              <a:ext uri="{FF2B5EF4-FFF2-40B4-BE49-F238E27FC236}">
                <a16:creationId xmlns:a16="http://schemas.microsoft.com/office/drawing/2014/main" id="{BA9529E9-0489-1D49-B62C-E13D77C33A07}"/>
              </a:ext>
            </a:extLst>
          </p:cNvPr>
          <p:cNvSpPr>
            <a:spLocks noGrp="1"/>
          </p:cNvSpPr>
          <p:nvPr>
            <p:ph type="body" orient="vert" idx="10" hasCustomPrompt="1"/>
          </p:nvPr>
        </p:nvSpPr>
        <p:spPr>
          <a:xfrm>
            <a:off x="2161306" y="5066086"/>
            <a:ext cx="3422073" cy="623597"/>
          </a:xfrm>
        </p:spPr>
        <p:txBody>
          <a:bodyPr vert="horz">
            <a:normAutofit/>
          </a:bodyPr>
          <a:lstStyle>
            <a:lvl1pPr algn="ctr">
              <a:buFontTx/>
              <a:buNone/>
              <a:defRPr sz="2000" b="0" i="0" baseline="0">
                <a:solidFill>
                  <a:schemeClr val="bg1"/>
                </a:solidFill>
                <a:latin typeface="Gotham Bold" panose="02000604030000020004" pitchFamily="2" charset="0"/>
              </a:defRPr>
            </a:lvl1pPr>
          </a:lstStyle>
          <a:p>
            <a:r>
              <a:rPr lang="en-US" sz="1333" dirty="0">
                <a:latin typeface="Gotham Book" panose="02000604040000020004" pitchFamily="2" charset="0"/>
              </a:rPr>
              <a:t>Presented by</a:t>
            </a:r>
          </a:p>
        </p:txBody>
      </p:sp>
    </p:spTree>
    <p:extLst>
      <p:ext uri="{BB962C8B-B14F-4D97-AF65-F5344CB8AC3E}">
        <p14:creationId xmlns:p14="http://schemas.microsoft.com/office/powerpoint/2010/main" val="765663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9A2F1-A7C6-4F48-9E32-CD62B9F565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069C29A7-63EF-4F8F-956C-07121DA7AE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1001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4D9A-72A2-42C5-8E04-B8705BF141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3587DE-D2C4-4B26-A17B-1B20EBBE68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58096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A550-02AD-4C55-9A29-A1834379E2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BE38DC-4C51-4842-ADCE-41E7936921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870422-C41F-423D-A24B-BA46E2C415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7128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A042-A98A-4385-95EA-539A01FFC1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3DA511-2F4A-430F-89AB-D9A971A7B7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62E0A7-61B1-44B0-BD8F-0006280B00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E13307-FB08-4E02-8518-837050DE47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177195-3674-46DD-9D59-3BEBE239EE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06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9AFA-5D3B-4837-B553-9D2512EC7E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805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80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7E77-403F-4773-9E36-3ED902A67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6177D1-27C7-4C8F-B0A9-594E82200C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925AFD-4CA0-4BA2-940B-3ECF0A40A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43807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D1FD-EB51-45C4-A9AC-6474BED61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1964D7-FA6E-48DA-AB8E-3986B9670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0650D6-9F79-4F0A-A1F2-C3F689A0F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3565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C521CE-34DA-4FAB-A957-EAED94970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B7D61CA-6A9A-4291-8F88-6D6B76CC38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A7130F4-2536-425B-BE16-8BCCB3E9D4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A2B00-6B05-40D1-A04A-E66B447D1B6D}" type="datetimeFigureOut">
              <a:rPr lang="en-US" smtClean="0"/>
              <a:t>12/15/2021</a:t>
            </a:fld>
            <a:endParaRPr lang="en-US"/>
          </a:p>
        </p:txBody>
      </p:sp>
      <p:sp>
        <p:nvSpPr>
          <p:cNvPr id="5" name="Footer Placeholder 4">
            <a:extLst>
              <a:ext uri="{FF2B5EF4-FFF2-40B4-BE49-F238E27FC236}">
                <a16:creationId xmlns:a16="http://schemas.microsoft.com/office/drawing/2014/main" id="{F6530AB8-77BB-4786-B839-CB056DA7A2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28753B-0F2E-45BA-99E2-8A88A042AC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E492F-4852-4CC2-9D41-2AB832EF7240}" type="slidenum">
              <a:rPr lang="en-US" smtClean="0"/>
              <a:t>‹#›</a:t>
            </a:fld>
            <a:endParaRPr lang="en-US"/>
          </a:p>
        </p:txBody>
      </p:sp>
    </p:spTree>
    <p:extLst>
      <p:ext uri="{BB962C8B-B14F-4D97-AF65-F5344CB8AC3E}">
        <p14:creationId xmlns:p14="http://schemas.microsoft.com/office/powerpoint/2010/main" val="48499933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7.bin"/><Relationship Id="rId3" Type="http://schemas.openxmlformats.org/officeDocument/2006/relationships/slideLayout" Target="../slideLayouts/slideLayout2.xml"/><Relationship Id="rId7" Type="http://schemas.openxmlformats.org/officeDocument/2006/relationships/oleObject" Target="../embeddings/oleObject4.bin"/><Relationship Id="rId12" Type="http://schemas.openxmlformats.org/officeDocument/2006/relationships/image" Target="../media/image8.w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4.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7.wmf"/><Relationship Id="rId4" Type="http://schemas.openxmlformats.org/officeDocument/2006/relationships/notesSlide" Target="../notesSlides/notesSlide17.xml"/><Relationship Id="rId9" Type="http://schemas.openxmlformats.org/officeDocument/2006/relationships/oleObject" Target="../embeddings/oleObject5.bin"/><Relationship Id="rId14" Type="http://schemas.openxmlformats.org/officeDocument/2006/relationships/image" Target="../media/image9.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6.w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6.wmf"/><Relationship Id="rId4" Type="http://schemas.openxmlformats.org/officeDocument/2006/relationships/oleObject" Target="../embeddings/oleObject8.bin"/></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9.wmf"/><Relationship Id="rId4" Type="http://schemas.openxmlformats.org/officeDocument/2006/relationships/oleObject" Target="../embeddings/oleObject9.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0.w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0.wmf"/><Relationship Id="rId4" Type="http://schemas.openxmlformats.org/officeDocument/2006/relationships/oleObject" Target="../embeddings/oleObject10.bin"/></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chart" Target="../charts/chart2.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24BC4E16-2CF8-4CA0-9706-3B970453F5CF}"/>
              </a:ext>
            </a:extLst>
          </p:cNvPr>
          <p:cNvPicPr>
            <a:picLocks noChangeAspect="1"/>
          </p:cNvPicPr>
          <p:nvPr/>
        </p:nvPicPr>
        <p:blipFill>
          <a:blip r:embed="rId3"/>
          <a:stretch>
            <a:fillRect/>
          </a:stretch>
        </p:blipFill>
        <p:spPr>
          <a:xfrm>
            <a:off x="-38105" y="-38106"/>
            <a:ext cx="12274439" cy="6965379"/>
          </a:xfrm>
          <a:prstGeom prst="rect">
            <a:avLst/>
          </a:prstGeom>
        </p:spPr>
      </p:pic>
      <p:sp>
        <p:nvSpPr>
          <p:cNvPr id="11" name="Subtitle 1">
            <a:extLst>
              <a:ext uri="{FF2B5EF4-FFF2-40B4-BE49-F238E27FC236}">
                <a16:creationId xmlns:a16="http://schemas.microsoft.com/office/drawing/2014/main" id="{862AEDAE-451B-49B4-88DA-62D21CA10C48}"/>
              </a:ext>
            </a:extLst>
          </p:cNvPr>
          <p:cNvSpPr>
            <a:spLocks noGrp="1"/>
          </p:cNvSpPr>
          <p:nvPr>
            <p:ph type="subTitle" idx="1"/>
          </p:nvPr>
        </p:nvSpPr>
        <p:spPr>
          <a:xfrm>
            <a:off x="448886" y="2201719"/>
            <a:ext cx="7209905" cy="1792851"/>
          </a:xfrm>
        </p:spPr>
        <p:txBody>
          <a:bodyPr>
            <a:normAutofit/>
          </a:bodyPr>
          <a:lstStyle/>
          <a:p>
            <a:r>
              <a:rPr lang="en-US" sz="5733" dirty="0"/>
              <a:t>Vectorized Reservoir Sampling</a:t>
            </a:r>
          </a:p>
        </p:txBody>
      </p:sp>
      <p:sp>
        <p:nvSpPr>
          <p:cNvPr id="12" name="Subtitle 1">
            <a:extLst>
              <a:ext uri="{FF2B5EF4-FFF2-40B4-BE49-F238E27FC236}">
                <a16:creationId xmlns:a16="http://schemas.microsoft.com/office/drawing/2014/main" id="{D16919D4-BD31-4B25-8411-81D1B853081B}"/>
              </a:ext>
            </a:extLst>
          </p:cNvPr>
          <p:cNvSpPr txBox="1">
            <a:spLocks/>
          </p:cNvSpPr>
          <p:nvPr/>
        </p:nvSpPr>
        <p:spPr>
          <a:xfrm>
            <a:off x="1254679" y="4455889"/>
            <a:ext cx="5591695" cy="525623"/>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baseline="0">
                <a:solidFill>
                  <a:schemeClr val="bg1"/>
                </a:solidFill>
                <a:latin typeface="Gotham Black" panose="02000604030000020004" pitchFamily="2"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2133" dirty="0">
                <a:solidFill>
                  <a:schemeClr val="bg2">
                    <a:lumMod val="50000"/>
                  </a:schemeClr>
                </a:solidFill>
                <a:latin typeface="Gotham Medium" panose="02000604030000020004" pitchFamily="50" charset="0"/>
              </a:rPr>
              <a:t>Shinji Ogaki</a:t>
            </a:r>
          </a:p>
        </p:txBody>
      </p:sp>
    </p:spTree>
    <p:extLst>
      <p:ext uri="{BB962C8B-B14F-4D97-AF65-F5344CB8AC3E}">
        <p14:creationId xmlns:p14="http://schemas.microsoft.com/office/powerpoint/2010/main" val="3352907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Sample warping</a:t>
            </a:r>
            <a:r>
              <a:rPr lang="en-US" dirty="0">
                <a:latin typeface="Avenir Next LT Pro" panose="020B0504020202020204" pitchFamily="34" charset="77"/>
              </a:rPr>
              <a:t> [McCool and Harwood 1997] </a:t>
            </a:r>
            <a:r>
              <a:rPr lang="en-US" dirty="0">
                <a:latin typeface="Avenir Next LT Pro Light" panose="020B0304020202020204" pitchFamily="34" charset="0"/>
              </a:rPr>
              <a:t>: O(1)</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Sample Warping</a:t>
            </a:r>
          </a:p>
        </p:txBody>
      </p:sp>
    </p:spTree>
    <p:extLst>
      <p:ext uri="{BB962C8B-B14F-4D97-AF65-F5344CB8AC3E}">
        <p14:creationId xmlns:p14="http://schemas.microsoft.com/office/powerpoint/2010/main" val="70373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Explicit Warping</a:t>
            </a:r>
          </a:p>
        </p:txBody>
      </p:sp>
      <p:sp>
        <p:nvSpPr>
          <p:cNvPr id="4" name="テキスト ボックス 3">
            <a:extLst>
              <a:ext uri="{FF2B5EF4-FFF2-40B4-BE49-F238E27FC236}">
                <a16:creationId xmlns:a16="http://schemas.microsoft.com/office/drawing/2014/main" id="{1CE3AF97-9686-4822-B29B-24B84BF0F600}"/>
              </a:ext>
            </a:extLst>
          </p:cNvPr>
          <p:cNvSpPr txBox="1"/>
          <p:nvPr/>
        </p:nvSpPr>
        <p:spPr>
          <a:xfrm>
            <a:off x="3009900" y="1485900"/>
            <a:ext cx="6172200" cy="5262979"/>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 random number </a:t>
            </a:r>
            <a:r>
              <a:rPr lang="en-US" altLang="ja-JP" sz="2400" dirty="0">
                <a:latin typeface="Consolas" panose="020B0609020204030204" pitchFamily="49" charset="0"/>
              </a:rPr>
              <a:t>ξ</a:t>
            </a:r>
            <a:endParaRPr lang="en-US" sz="2400" dirty="0">
              <a:latin typeface="Consolas" panose="020B0609020204030204" pitchFamily="49" charset="0"/>
            </a:endParaRP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 </a:t>
            </a:r>
            <a:r>
              <a:rPr lang="en-US" altLang="ja-JP" sz="2400" dirty="0">
                <a:latin typeface="Consolas" panose="020B0609020204030204" pitchFamily="49" charset="0"/>
              </a:rPr>
              <a:t>ξ</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0</a:t>
            </a:r>
          </a:p>
          <a:p>
            <a:r>
              <a:rPr lang="en-US" altLang="ja-JP" sz="2400" dirty="0">
                <a:latin typeface="Consolas" panose="020B0609020204030204" pitchFamily="49" charset="0"/>
              </a:rPr>
              <a:t>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 </a:t>
            </a:r>
            <a:r>
              <a:rPr lang="en-US" sz="2400" dirty="0">
                <a:latin typeface="Consolas" panose="020B0609020204030204" pitchFamily="49" charset="0"/>
              </a:rPr>
              <a:t>p </a:t>
            </a:r>
            <a:r>
              <a:rPr lang="ja-JP" altLang="en-US" sz="2400" dirty="0">
                <a:latin typeface="Consolas" panose="020B0609020204030204" pitchFamily="49" charset="0"/>
              </a:rPr>
              <a:t>←</a:t>
            </a:r>
            <a:r>
              <a:rPr lang="en-US" sz="16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i</a:t>
            </a:r>
            <a:r>
              <a:rPr lang="en-US" altLang="ja-JP" sz="2400" dirty="0">
                <a:latin typeface="Consolas" panose="020B0609020204030204" pitchFamily="49" charset="0"/>
              </a:rPr>
              <a:t>/W</a:t>
            </a:r>
            <a:r>
              <a:rPr lang="en-US" altLang="ja-JP" sz="1600" dirty="0">
                <a:latin typeface="Consolas" panose="020B0609020204030204" pitchFamily="49" charset="0"/>
              </a:rPr>
              <a:t>sum</a:t>
            </a:r>
            <a:endParaRPr lang="en-US" sz="2400" dirty="0">
              <a:latin typeface="Consolas" panose="020B0609020204030204" pitchFamily="49" charset="0"/>
            </a:endParaRPr>
          </a:p>
          <a:p>
            <a:r>
              <a:rPr lang="en-US" sz="2400" dirty="0">
                <a:latin typeface="Consolas" panose="020B0609020204030204" pitchFamily="49" charset="0"/>
              </a:rPr>
              <a:t>		if </a:t>
            </a:r>
            <a:r>
              <a:rPr lang="en-US" altLang="ja-JP" sz="2400" dirty="0">
                <a:latin typeface="Consolas" panose="020B0609020204030204" pitchFamily="49" charset="0"/>
              </a:rPr>
              <a:t>ξ</a:t>
            </a:r>
            <a:r>
              <a:rPr lang="en-US" sz="2400" dirty="0">
                <a:latin typeface="Consolas" panose="020B0609020204030204" pitchFamily="49" charset="0"/>
              </a:rPr>
              <a:t> &lt; </a:t>
            </a:r>
            <a:r>
              <a:rPr lang="en-US" altLang="ja-JP" sz="2400" dirty="0">
                <a:latin typeface="Consolas" panose="020B0609020204030204" pitchFamily="49" charset="0"/>
              </a:rPr>
              <a:t>p</a:t>
            </a:r>
            <a:r>
              <a:rPr lang="en-US" altLang="ja-JP" sz="1600" dirty="0">
                <a:latin typeface="Consolas" panose="020B0609020204030204" pitchFamily="49" charset="0"/>
              </a:rPr>
              <a:t>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 ξ</a:t>
            </a:r>
            <a:r>
              <a:rPr lang="ja-JP" altLang="en-US" sz="2400" dirty="0">
                <a:latin typeface="Consolas" panose="020B0609020204030204" pitchFamily="49" charset="0"/>
              </a:rPr>
              <a:t> ← </a:t>
            </a:r>
            <a:r>
              <a:rPr lang="en-US" altLang="ja-JP" sz="2400" dirty="0">
                <a:latin typeface="Consolas" panose="020B0609020204030204" pitchFamily="49" charset="0"/>
              </a:rPr>
              <a:t>ξ/p</a:t>
            </a:r>
          </a:p>
          <a:p>
            <a:r>
              <a:rPr lang="en-US" altLang="ja-JP" sz="2400" dirty="0">
                <a:latin typeface="Consolas" panose="020B0609020204030204" pitchFamily="49" charset="0"/>
              </a:rPr>
              <a:t>		else</a:t>
            </a:r>
          </a:p>
          <a:p>
            <a:r>
              <a:rPr lang="en-US" altLang="ja-JP" sz="2400" dirty="0">
                <a:latin typeface="Consolas" panose="020B0609020204030204" pitchFamily="49" charset="0"/>
              </a:rPr>
              <a:t>			ξ</a:t>
            </a:r>
            <a:r>
              <a:rPr lang="ja-JP" altLang="en-US" sz="2400" dirty="0">
                <a:latin typeface="Consolas" panose="020B0609020204030204" pitchFamily="49" charset="0"/>
              </a:rPr>
              <a:t> ← </a:t>
            </a:r>
            <a:r>
              <a:rPr lang="en-US" altLang="ja-JP" sz="2400" dirty="0">
                <a:latin typeface="Consolas" panose="020B0609020204030204" pitchFamily="49" charset="0"/>
              </a:rPr>
              <a:t>(ξ-p)/(1-p)</a:t>
            </a:r>
          </a:p>
          <a:p>
            <a:r>
              <a:rPr lang="en-US" sz="2400" dirty="0">
                <a:latin typeface="Consolas" panose="020B0609020204030204" pitchFamily="49" charset="0"/>
              </a:rPr>
              <a:t>return </a:t>
            </a:r>
            <a:r>
              <a:rPr lang="en-US" sz="2400" i="1" dirty="0">
                <a:latin typeface="Consolas" panose="020B0609020204030204" pitchFamily="49" charset="0"/>
              </a:rPr>
              <a:t>I</a:t>
            </a:r>
          </a:p>
        </p:txBody>
      </p:sp>
    </p:spTree>
    <p:extLst>
      <p:ext uri="{BB962C8B-B14F-4D97-AF65-F5344CB8AC3E}">
        <p14:creationId xmlns:p14="http://schemas.microsoft.com/office/powerpoint/2010/main" val="103338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Explicit Warping</a:t>
            </a:r>
          </a:p>
        </p:txBody>
      </p:sp>
      <p:sp>
        <p:nvSpPr>
          <p:cNvPr id="4" name="テキスト ボックス 3">
            <a:extLst>
              <a:ext uri="{FF2B5EF4-FFF2-40B4-BE49-F238E27FC236}">
                <a16:creationId xmlns:a16="http://schemas.microsoft.com/office/drawing/2014/main" id="{1CE3AF97-9686-4822-B29B-24B84BF0F600}"/>
              </a:ext>
            </a:extLst>
          </p:cNvPr>
          <p:cNvSpPr txBox="1"/>
          <p:nvPr/>
        </p:nvSpPr>
        <p:spPr>
          <a:xfrm>
            <a:off x="3009900" y="1485900"/>
            <a:ext cx="6172200" cy="5262979"/>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 random number </a:t>
            </a:r>
            <a:r>
              <a:rPr lang="en-US" altLang="ja-JP" sz="2400" dirty="0">
                <a:solidFill>
                  <a:srgbClr val="92D050"/>
                </a:solidFill>
                <a:latin typeface="Consolas" panose="020B0609020204030204" pitchFamily="49" charset="0"/>
              </a:rPr>
              <a:t>ξ</a:t>
            </a:r>
            <a:endParaRPr lang="en-US" sz="2400" dirty="0">
              <a:solidFill>
                <a:srgbClr val="92D050"/>
              </a:solidFill>
              <a:latin typeface="Consolas" panose="020B0609020204030204" pitchFamily="49" charset="0"/>
            </a:endParaRP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 </a:t>
            </a:r>
            <a:r>
              <a:rPr lang="en-US" altLang="ja-JP" sz="2400" dirty="0">
                <a:solidFill>
                  <a:srgbClr val="92D050"/>
                </a:solidFill>
                <a:latin typeface="Consolas" panose="020B0609020204030204" pitchFamily="49" charset="0"/>
              </a:rPr>
              <a:t>ξ</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0</a:t>
            </a:r>
          </a:p>
          <a:p>
            <a:r>
              <a:rPr lang="en-US" altLang="ja-JP" sz="2400" dirty="0">
                <a:latin typeface="Consolas" panose="020B0609020204030204" pitchFamily="49" charset="0"/>
              </a:rPr>
              <a:t>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 </a:t>
            </a:r>
            <a:r>
              <a:rPr lang="en-US" sz="2400" dirty="0">
                <a:latin typeface="Consolas" panose="020B0609020204030204" pitchFamily="49" charset="0"/>
              </a:rPr>
              <a:t>p </a:t>
            </a:r>
            <a:r>
              <a:rPr lang="ja-JP" altLang="en-US" sz="2400" dirty="0">
                <a:latin typeface="Consolas" panose="020B0609020204030204" pitchFamily="49" charset="0"/>
              </a:rPr>
              <a:t>←</a:t>
            </a:r>
            <a:r>
              <a:rPr lang="en-US" sz="16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i</a:t>
            </a:r>
            <a:r>
              <a:rPr lang="en-US" altLang="ja-JP" sz="2400" dirty="0">
                <a:latin typeface="Consolas" panose="020B0609020204030204" pitchFamily="49" charset="0"/>
              </a:rPr>
              <a:t>/W</a:t>
            </a:r>
            <a:r>
              <a:rPr lang="en-US" altLang="ja-JP" sz="1600" dirty="0">
                <a:latin typeface="Consolas" panose="020B0609020204030204" pitchFamily="49" charset="0"/>
              </a:rPr>
              <a:t>sum</a:t>
            </a:r>
            <a:endParaRPr lang="en-US" sz="2400" dirty="0">
              <a:latin typeface="Consolas" panose="020B0609020204030204" pitchFamily="49" charset="0"/>
            </a:endParaRPr>
          </a:p>
          <a:p>
            <a:r>
              <a:rPr lang="en-US" sz="2400" dirty="0">
                <a:latin typeface="Consolas" panose="020B0609020204030204" pitchFamily="49" charset="0"/>
              </a:rPr>
              <a:t>		if </a:t>
            </a:r>
            <a:r>
              <a:rPr lang="en-US" altLang="ja-JP" sz="2400" dirty="0">
                <a:solidFill>
                  <a:srgbClr val="92D050"/>
                </a:solidFill>
                <a:latin typeface="Consolas" panose="020B0609020204030204" pitchFamily="49" charset="0"/>
              </a:rPr>
              <a:t>ξ</a:t>
            </a:r>
            <a:r>
              <a:rPr lang="en-US" sz="2400" dirty="0">
                <a:latin typeface="Consolas" panose="020B0609020204030204" pitchFamily="49" charset="0"/>
              </a:rPr>
              <a:t> &lt; </a:t>
            </a:r>
            <a:r>
              <a:rPr lang="en-US" altLang="ja-JP" sz="2400" dirty="0">
                <a:latin typeface="Consolas" panose="020B0609020204030204" pitchFamily="49" charset="0"/>
              </a:rPr>
              <a:t>p</a:t>
            </a:r>
            <a:r>
              <a:rPr lang="en-US" altLang="ja-JP" sz="1600" dirty="0">
                <a:latin typeface="Consolas" panose="020B0609020204030204" pitchFamily="49" charset="0"/>
              </a:rPr>
              <a:t>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 ξ</a:t>
            </a:r>
            <a:r>
              <a:rPr lang="ja-JP" altLang="en-US" sz="2400" dirty="0">
                <a:latin typeface="Consolas" panose="020B0609020204030204" pitchFamily="49" charset="0"/>
              </a:rPr>
              <a:t> ← </a:t>
            </a:r>
            <a:r>
              <a:rPr lang="en-US" altLang="ja-JP" sz="2400" dirty="0">
                <a:latin typeface="Consolas" panose="020B0609020204030204" pitchFamily="49" charset="0"/>
              </a:rPr>
              <a:t>ξ/p</a:t>
            </a:r>
          </a:p>
          <a:p>
            <a:r>
              <a:rPr lang="en-US" altLang="ja-JP" sz="2400" dirty="0">
                <a:latin typeface="Consolas" panose="020B0609020204030204" pitchFamily="49" charset="0"/>
              </a:rPr>
              <a:t>		else</a:t>
            </a:r>
          </a:p>
          <a:p>
            <a:r>
              <a:rPr lang="en-US" altLang="ja-JP" sz="2400" dirty="0">
                <a:latin typeface="Consolas" panose="020B0609020204030204" pitchFamily="49" charset="0"/>
              </a:rPr>
              <a:t>			ξ</a:t>
            </a:r>
            <a:r>
              <a:rPr lang="ja-JP" altLang="en-US" sz="2400" dirty="0">
                <a:latin typeface="Consolas" panose="020B0609020204030204" pitchFamily="49" charset="0"/>
              </a:rPr>
              <a:t> ← </a:t>
            </a:r>
            <a:r>
              <a:rPr lang="en-US" altLang="ja-JP" sz="2400" dirty="0">
                <a:latin typeface="Consolas" panose="020B0609020204030204" pitchFamily="49" charset="0"/>
              </a:rPr>
              <a:t>(ξ-p)/(1-p)</a:t>
            </a:r>
          </a:p>
          <a:p>
            <a:r>
              <a:rPr lang="en-US" sz="2400" dirty="0">
                <a:latin typeface="Consolas" panose="020B0609020204030204" pitchFamily="49" charset="0"/>
              </a:rPr>
              <a:t>return </a:t>
            </a:r>
            <a:r>
              <a:rPr lang="en-US" sz="2400" i="1" dirty="0">
                <a:latin typeface="Consolas" panose="020B0609020204030204" pitchFamily="49" charset="0"/>
              </a:rPr>
              <a:t>I</a:t>
            </a:r>
          </a:p>
        </p:txBody>
      </p:sp>
    </p:spTree>
    <p:extLst>
      <p:ext uri="{BB962C8B-B14F-4D97-AF65-F5344CB8AC3E}">
        <p14:creationId xmlns:p14="http://schemas.microsoft.com/office/powerpoint/2010/main" val="190250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Explicit Warping</a:t>
            </a:r>
          </a:p>
        </p:txBody>
      </p:sp>
      <p:sp>
        <p:nvSpPr>
          <p:cNvPr id="4" name="テキスト ボックス 3">
            <a:extLst>
              <a:ext uri="{FF2B5EF4-FFF2-40B4-BE49-F238E27FC236}">
                <a16:creationId xmlns:a16="http://schemas.microsoft.com/office/drawing/2014/main" id="{1CE3AF97-9686-4822-B29B-24B84BF0F600}"/>
              </a:ext>
            </a:extLst>
          </p:cNvPr>
          <p:cNvSpPr txBox="1"/>
          <p:nvPr/>
        </p:nvSpPr>
        <p:spPr>
          <a:xfrm>
            <a:off x="3009900" y="1485900"/>
            <a:ext cx="6172200" cy="5262979"/>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 random number </a:t>
            </a:r>
            <a:r>
              <a:rPr lang="en-US" altLang="ja-JP" sz="2400" dirty="0">
                <a:latin typeface="Consolas" panose="020B0609020204030204" pitchFamily="49" charset="0"/>
              </a:rPr>
              <a:t>ξ</a:t>
            </a:r>
            <a:endParaRPr lang="en-US" sz="2400" dirty="0">
              <a:latin typeface="Consolas" panose="020B0609020204030204" pitchFamily="49" charset="0"/>
            </a:endParaRP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 </a:t>
            </a:r>
            <a:r>
              <a:rPr lang="en-US" altLang="ja-JP" sz="2400" dirty="0">
                <a:latin typeface="Consolas" panose="020B0609020204030204" pitchFamily="49" charset="0"/>
              </a:rPr>
              <a:t>ξ</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0</a:t>
            </a:r>
          </a:p>
          <a:p>
            <a:r>
              <a:rPr lang="en-US" altLang="ja-JP" sz="2400" dirty="0">
                <a:latin typeface="Consolas" panose="020B0609020204030204" pitchFamily="49" charset="0"/>
              </a:rPr>
              <a:t>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 </a:t>
            </a:r>
            <a:r>
              <a:rPr lang="en-US" sz="2400" dirty="0">
                <a:latin typeface="Consolas" panose="020B0609020204030204" pitchFamily="49" charset="0"/>
              </a:rPr>
              <a:t>p </a:t>
            </a:r>
            <a:r>
              <a:rPr lang="ja-JP" altLang="en-US" sz="2400" dirty="0">
                <a:latin typeface="Consolas" panose="020B0609020204030204" pitchFamily="49" charset="0"/>
              </a:rPr>
              <a:t>←</a:t>
            </a:r>
            <a:r>
              <a:rPr lang="en-US" sz="16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i</a:t>
            </a:r>
            <a:r>
              <a:rPr lang="en-US" altLang="ja-JP" sz="2400" dirty="0">
                <a:latin typeface="Consolas" panose="020B0609020204030204" pitchFamily="49" charset="0"/>
              </a:rPr>
              <a:t>/W</a:t>
            </a:r>
            <a:r>
              <a:rPr lang="en-US" altLang="ja-JP" sz="1600" dirty="0">
                <a:latin typeface="Consolas" panose="020B0609020204030204" pitchFamily="49" charset="0"/>
              </a:rPr>
              <a:t>sum</a:t>
            </a:r>
            <a:endParaRPr lang="en-US" sz="2400" dirty="0">
              <a:latin typeface="Consolas" panose="020B0609020204030204" pitchFamily="49" charset="0"/>
            </a:endParaRPr>
          </a:p>
          <a:p>
            <a:r>
              <a:rPr lang="en-US" sz="2400" dirty="0">
                <a:latin typeface="Consolas" panose="020B0609020204030204" pitchFamily="49" charset="0"/>
              </a:rPr>
              <a:t>		if </a:t>
            </a:r>
            <a:r>
              <a:rPr lang="en-US" altLang="ja-JP" sz="2400" dirty="0">
                <a:latin typeface="Consolas" panose="020B0609020204030204" pitchFamily="49" charset="0"/>
              </a:rPr>
              <a:t>ξ</a:t>
            </a:r>
            <a:r>
              <a:rPr lang="en-US" sz="2400" dirty="0">
                <a:latin typeface="Consolas" panose="020B0609020204030204" pitchFamily="49" charset="0"/>
              </a:rPr>
              <a:t> &lt; </a:t>
            </a:r>
            <a:r>
              <a:rPr lang="en-US" altLang="ja-JP" sz="2400" dirty="0">
                <a:latin typeface="Consolas" panose="020B0609020204030204" pitchFamily="49" charset="0"/>
              </a:rPr>
              <a:t>p</a:t>
            </a:r>
            <a:r>
              <a:rPr lang="en-US" altLang="ja-JP" sz="1600" dirty="0">
                <a:latin typeface="Consolas" panose="020B0609020204030204" pitchFamily="49" charset="0"/>
              </a:rPr>
              <a:t>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 </a:t>
            </a:r>
            <a:r>
              <a:rPr lang="en-US" altLang="ja-JP" sz="2400" dirty="0">
                <a:solidFill>
                  <a:srgbClr val="92D050"/>
                </a:solidFill>
                <a:latin typeface="Consolas" panose="020B0609020204030204" pitchFamily="49" charset="0"/>
              </a:rPr>
              <a:t>ξ</a:t>
            </a:r>
            <a:r>
              <a:rPr lang="ja-JP" altLang="en-US" sz="2400" dirty="0">
                <a:solidFill>
                  <a:srgbClr val="92D050"/>
                </a:solidFill>
                <a:latin typeface="Consolas" panose="020B0609020204030204" pitchFamily="49" charset="0"/>
              </a:rPr>
              <a:t> ← </a:t>
            </a:r>
            <a:r>
              <a:rPr lang="en-US" altLang="ja-JP" sz="2400" dirty="0">
                <a:solidFill>
                  <a:srgbClr val="92D050"/>
                </a:solidFill>
                <a:latin typeface="Consolas" panose="020B0609020204030204" pitchFamily="49" charset="0"/>
              </a:rPr>
              <a:t>ξ/p</a:t>
            </a:r>
          </a:p>
          <a:p>
            <a:r>
              <a:rPr lang="en-US" altLang="ja-JP" sz="2400" dirty="0">
                <a:solidFill>
                  <a:srgbClr val="92D050"/>
                </a:solidFill>
                <a:latin typeface="Consolas" panose="020B0609020204030204" pitchFamily="49" charset="0"/>
              </a:rPr>
              <a:t>		</a:t>
            </a:r>
            <a:r>
              <a:rPr lang="en-US" altLang="ja-JP" sz="2400" dirty="0">
                <a:latin typeface="Consolas" panose="020B0609020204030204" pitchFamily="49" charset="0"/>
              </a:rPr>
              <a:t>else</a:t>
            </a:r>
          </a:p>
          <a:p>
            <a:r>
              <a:rPr lang="en-US" altLang="ja-JP" sz="2400" dirty="0">
                <a:latin typeface="Consolas" panose="020B0609020204030204" pitchFamily="49" charset="0"/>
              </a:rPr>
              <a:t>			</a:t>
            </a:r>
            <a:r>
              <a:rPr lang="en-US" altLang="ja-JP" sz="2400" dirty="0">
                <a:solidFill>
                  <a:srgbClr val="92D050"/>
                </a:solidFill>
                <a:latin typeface="Consolas" panose="020B0609020204030204" pitchFamily="49" charset="0"/>
              </a:rPr>
              <a:t>ξ</a:t>
            </a:r>
            <a:r>
              <a:rPr lang="ja-JP" altLang="en-US" sz="2400" dirty="0">
                <a:solidFill>
                  <a:srgbClr val="92D050"/>
                </a:solidFill>
                <a:latin typeface="Consolas" panose="020B0609020204030204" pitchFamily="49" charset="0"/>
              </a:rPr>
              <a:t> ← </a:t>
            </a:r>
            <a:r>
              <a:rPr lang="en-US" altLang="ja-JP" sz="2400" dirty="0">
                <a:solidFill>
                  <a:srgbClr val="92D050"/>
                </a:solidFill>
                <a:latin typeface="Consolas" panose="020B0609020204030204" pitchFamily="49" charset="0"/>
              </a:rPr>
              <a:t>(ξ-p)/(1-p)</a:t>
            </a:r>
          </a:p>
          <a:p>
            <a:r>
              <a:rPr lang="en-US" sz="2400" dirty="0">
                <a:latin typeface="Consolas" panose="020B0609020204030204" pitchFamily="49" charset="0"/>
              </a:rPr>
              <a:t>return </a:t>
            </a:r>
            <a:r>
              <a:rPr lang="en-US" sz="2400" i="1" dirty="0">
                <a:latin typeface="Consolas" panose="020B0609020204030204" pitchFamily="49" charset="0"/>
              </a:rPr>
              <a:t>I</a:t>
            </a:r>
          </a:p>
        </p:txBody>
      </p:sp>
    </p:spTree>
    <p:extLst>
      <p:ext uri="{BB962C8B-B14F-4D97-AF65-F5344CB8AC3E}">
        <p14:creationId xmlns:p14="http://schemas.microsoft.com/office/powerpoint/2010/main" val="829445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15">
            <a:extLst>
              <a:ext uri="{FF2B5EF4-FFF2-40B4-BE49-F238E27FC236}">
                <a16:creationId xmlns:a16="http://schemas.microsoft.com/office/drawing/2014/main" id="{4029F594-E5E7-4C73-879A-3E7685EF999E}"/>
              </a:ext>
            </a:extLst>
          </p:cNvPr>
          <p:cNvSpPr>
            <a:spLocks noGrp="1"/>
          </p:cNvSpPr>
          <p:nvPr>
            <p:ph idx="1"/>
          </p:nvPr>
        </p:nvSpPr>
        <p:spPr/>
        <p:txBody>
          <a:bodyPr anchor="t">
            <a:normAutofit/>
          </a:bodyPr>
          <a:lstStyle/>
          <a:p>
            <a:r>
              <a:rPr lang="en-US" dirty="0">
                <a:latin typeface="Avenir Next LT Pro Light" panose="020B0304020202020204" pitchFamily="34" charset="0"/>
              </a:rPr>
              <a:t>Explicit warping is also used in “</a:t>
            </a:r>
            <a:r>
              <a:rPr lang="en-US" b="0" i="1" dirty="0">
                <a:effectLst/>
                <a:latin typeface="Avenir Next LT Pro Light" panose="020B0304020202020204" pitchFamily="34" charset="0"/>
              </a:rPr>
              <a:t>Light Sampling in Quake 2 Using Subset Importance Sampling</a:t>
            </a:r>
            <a:r>
              <a:rPr lang="en-US" dirty="0">
                <a:latin typeface="Avenir Next LT Pro Light" panose="020B0304020202020204" pitchFamily="34" charset="0"/>
              </a:rPr>
              <a:t>” by </a:t>
            </a:r>
            <a:r>
              <a:rPr lang="en-US" dirty="0" err="1">
                <a:latin typeface="Avenir Next LT Pro Light" panose="020B0304020202020204" pitchFamily="34" charset="0"/>
              </a:rPr>
              <a:t>Zirr</a:t>
            </a:r>
            <a:br>
              <a:rPr lang="en-US" dirty="0">
                <a:latin typeface="Avenir Next LT Pro Light" panose="020B0304020202020204" pitchFamily="34" charset="0"/>
              </a:rPr>
            </a:br>
            <a:endParaRPr lang="en-US" sz="2400"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Explicit Warping</a:t>
            </a:r>
          </a:p>
        </p:txBody>
      </p:sp>
    </p:spTree>
    <p:extLst>
      <p:ext uri="{BB962C8B-B14F-4D97-AF65-F5344CB8AC3E}">
        <p14:creationId xmlns:p14="http://schemas.microsoft.com/office/powerpoint/2010/main" val="3939696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15">
            <a:extLst>
              <a:ext uri="{FF2B5EF4-FFF2-40B4-BE49-F238E27FC236}">
                <a16:creationId xmlns:a16="http://schemas.microsoft.com/office/drawing/2014/main" id="{DEDFFB40-6509-47AB-8405-A1F798ACFB97}"/>
              </a:ext>
            </a:extLst>
          </p:cNvPr>
          <p:cNvSpPr>
            <a:spLocks noGrp="1"/>
          </p:cNvSpPr>
          <p:nvPr>
            <p:ph idx="1"/>
          </p:nvPr>
        </p:nvSpPr>
        <p:spPr>
          <a:xfrm>
            <a:off x="838200" y="1825625"/>
            <a:ext cx="10515600" cy="4351338"/>
          </a:xfrm>
        </p:spPr>
        <p:txBody>
          <a:bodyPr/>
          <a:lstStyle/>
          <a:p>
            <a:pPr marL="0" indent="0" algn="ctr">
              <a:buNone/>
            </a:pPr>
            <a:endParaRPr lang="en-US" dirty="0">
              <a:latin typeface="Avenir Next LT Pro Light" panose="020B0304020202020204" pitchFamily="34" charset="0"/>
            </a:endParaRPr>
          </a:p>
          <a:p>
            <a:pPr marL="0" indent="0" algn="ctr">
              <a:buNone/>
            </a:pPr>
            <a:r>
              <a:rPr lang="en-US" dirty="0">
                <a:latin typeface="Avenir Next LT Pro Light" panose="020B0304020202020204" pitchFamily="34" charset="0"/>
              </a:rPr>
              <a:t>Is it possible to check</a:t>
            </a:r>
          </a:p>
          <a:p>
            <a:pPr marL="0" indent="0" algn="ctr">
              <a:buNone/>
            </a:pPr>
            <a:endParaRPr lang="en-US" dirty="0">
              <a:latin typeface="Avenir Next LT Pro Light" panose="020B0304020202020204" pitchFamily="34" charset="0"/>
            </a:endParaRPr>
          </a:p>
          <a:p>
            <a:pPr marL="0" indent="0" algn="ctr">
              <a:buNone/>
            </a:pPr>
            <a:endParaRPr lang="en-US" dirty="0">
              <a:latin typeface="Avenir Next LT Pro Light" panose="020B0304020202020204" pitchFamily="34" charset="0"/>
            </a:endParaRPr>
          </a:p>
          <a:p>
            <a:pPr marL="0" indent="0" algn="ctr">
              <a:buNone/>
            </a:pPr>
            <a:r>
              <a:rPr lang="en-US" dirty="0">
                <a:latin typeface="Avenir Next LT Pro Light" panose="020B0304020202020204" pitchFamily="34" charset="0"/>
              </a:rPr>
              <a:t>only with      ?</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Implicit Warping</a:t>
            </a:r>
          </a:p>
        </p:txBody>
      </p:sp>
      <p:graphicFrame>
        <p:nvGraphicFramePr>
          <p:cNvPr id="10" name="オブジェクト 9">
            <a:extLst>
              <a:ext uri="{FF2B5EF4-FFF2-40B4-BE49-F238E27FC236}">
                <a16:creationId xmlns:a16="http://schemas.microsoft.com/office/drawing/2014/main" id="{FBA6EF29-62F3-41A1-B59C-D45C8801FB39}"/>
              </a:ext>
            </a:extLst>
          </p:cNvPr>
          <p:cNvGraphicFramePr>
            <a:graphicFrameLocks noChangeAspect="1"/>
          </p:cNvGraphicFramePr>
          <p:nvPr>
            <p:extLst>
              <p:ext uri="{D42A27DB-BD31-4B8C-83A1-F6EECF244321}">
                <p14:modId xmlns:p14="http://schemas.microsoft.com/office/powerpoint/2010/main" val="2475710088"/>
              </p:ext>
            </p:extLst>
          </p:nvPr>
        </p:nvGraphicFramePr>
        <p:xfrm>
          <a:off x="5167119" y="2800350"/>
          <a:ext cx="1857762" cy="457200"/>
        </p:xfrm>
        <a:graphic>
          <a:graphicData uri="http://schemas.openxmlformats.org/presentationml/2006/ole">
            <mc:AlternateContent xmlns:mc="http://schemas.openxmlformats.org/markup-compatibility/2006">
              <mc:Choice xmlns:v="urn:schemas-microsoft-com:vml" Requires="v">
                <p:oleObj spid="_x0000_s13858" name="ビットマップ イメージ" r:id="rId4" imgW="1424880" imgH="350640" progId="Paint.Picture">
                  <p:embed/>
                </p:oleObj>
              </mc:Choice>
              <mc:Fallback>
                <p:oleObj name="ビットマップ イメージ" r:id="rId4" imgW="1424880" imgH="350640" progId="Paint.Picture">
                  <p:embed/>
                  <p:pic>
                    <p:nvPicPr>
                      <p:cNvPr id="10" name="オブジェクト 9">
                        <a:extLst>
                          <a:ext uri="{FF2B5EF4-FFF2-40B4-BE49-F238E27FC236}">
                            <a16:creationId xmlns:a16="http://schemas.microsoft.com/office/drawing/2014/main" id="{FBA6EF29-62F3-41A1-B59C-D45C8801FB39}"/>
                          </a:ext>
                        </a:extLst>
                      </p:cNvPr>
                      <p:cNvPicPr/>
                      <p:nvPr/>
                    </p:nvPicPr>
                    <p:blipFill>
                      <a:blip r:embed="rId5">
                        <a:lum bright="15000"/>
                      </a:blip>
                      <a:stretch>
                        <a:fillRect/>
                      </a:stretch>
                    </p:blipFill>
                    <p:spPr>
                      <a:xfrm>
                        <a:off x="5167119" y="2800350"/>
                        <a:ext cx="1857762" cy="457200"/>
                      </a:xfrm>
                      <a:prstGeom prst="rect">
                        <a:avLst/>
                      </a:prstGeom>
                    </p:spPr>
                  </p:pic>
                </p:oleObj>
              </mc:Fallback>
            </mc:AlternateContent>
          </a:graphicData>
        </a:graphic>
      </p:graphicFrame>
      <p:graphicFrame>
        <p:nvGraphicFramePr>
          <p:cNvPr id="3" name="オブジェクト 2">
            <a:extLst>
              <a:ext uri="{FF2B5EF4-FFF2-40B4-BE49-F238E27FC236}">
                <a16:creationId xmlns:a16="http://schemas.microsoft.com/office/drawing/2014/main" id="{166922EA-8721-487A-88F7-DD7C927DE8FA}"/>
              </a:ext>
            </a:extLst>
          </p:cNvPr>
          <p:cNvGraphicFramePr>
            <a:graphicFrameLocks noChangeAspect="1"/>
          </p:cNvGraphicFramePr>
          <p:nvPr>
            <p:extLst>
              <p:ext uri="{D42A27DB-BD31-4B8C-83A1-F6EECF244321}">
                <p14:modId xmlns:p14="http://schemas.microsoft.com/office/powerpoint/2010/main" val="3095346680"/>
              </p:ext>
            </p:extLst>
          </p:nvPr>
        </p:nvGraphicFramePr>
        <p:xfrm>
          <a:off x="6496050" y="3836549"/>
          <a:ext cx="457200" cy="506851"/>
        </p:xfrm>
        <a:graphic>
          <a:graphicData uri="http://schemas.openxmlformats.org/presentationml/2006/ole">
            <mc:AlternateContent xmlns:mc="http://schemas.openxmlformats.org/markup-compatibility/2006">
              <mc:Choice xmlns:v="urn:schemas-microsoft-com:vml" Requires="v">
                <p:oleObj spid="_x0000_s13859" name="ビットマップ イメージ" r:id="rId6" imgW="350640" imgH="388800" progId="Paint.Picture">
                  <p:embed/>
                </p:oleObj>
              </mc:Choice>
              <mc:Fallback>
                <p:oleObj name="ビットマップ イメージ" r:id="rId6" imgW="350640" imgH="388800" progId="Paint.Picture">
                  <p:embed/>
                  <p:pic>
                    <p:nvPicPr>
                      <p:cNvPr id="3" name="オブジェクト 2">
                        <a:extLst>
                          <a:ext uri="{FF2B5EF4-FFF2-40B4-BE49-F238E27FC236}">
                            <a16:creationId xmlns:a16="http://schemas.microsoft.com/office/drawing/2014/main" id="{166922EA-8721-487A-88F7-DD7C927DE8FA}"/>
                          </a:ext>
                        </a:extLst>
                      </p:cNvPr>
                      <p:cNvPicPr/>
                      <p:nvPr/>
                    </p:nvPicPr>
                    <p:blipFill>
                      <a:blip r:embed="rId7">
                        <a:lum bright="15000"/>
                      </a:blip>
                      <a:stretch>
                        <a:fillRect/>
                      </a:stretch>
                    </p:blipFill>
                    <p:spPr>
                      <a:xfrm>
                        <a:off x="6496050" y="3836549"/>
                        <a:ext cx="457200" cy="506851"/>
                      </a:xfrm>
                      <a:prstGeom prst="rect">
                        <a:avLst/>
                      </a:prstGeom>
                    </p:spPr>
                  </p:pic>
                </p:oleObj>
              </mc:Fallback>
            </mc:AlternateContent>
          </a:graphicData>
        </a:graphic>
      </p:graphicFrame>
    </p:spTree>
    <p:extLst>
      <p:ext uri="{BB962C8B-B14F-4D97-AF65-F5344CB8AC3E}">
        <p14:creationId xmlns:p14="http://schemas.microsoft.com/office/powerpoint/2010/main" val="82569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Implicit Warping</a:t>
            </a:r>
          </a:p>
        </p:txBody>
      </p:sp>
    </p:spTree>
    <p:extLst>
      <p:ext uri="{BB962C8B-B14F-4D97-AF65-F5344CB8AC3E}">
        <p14:creationId xmlns:p14="http://schemas.microsoft.com/office/powerpoint/2010/main" val="91862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オブジェクト 15">
            <a:extLst>
              <a:ext uri="{FF2B5EF4-FFF2-40B4-BE49-F238E27FC236}">
                <a16:creationId xmlns:a16="http://schemas.microsoft.com/office/drawing/2014/main" id="{22810BF0-164D-4897-8F6B-7FF4158C2F55}"/>
              </a:ext>
            </a:extLst>
          </p:cNvPr>
          <p:cNvGraphicFramePr>
            <a:graphicFrameLocks noChangeAspect="1"/>
          </p:cNvGraphicFramePr>
          <p:nvPr>
            <p:extLst>
              <p:ext uri="{D42A27DB-BD31-4B8C-83A1-F6EECF244321}">
                <p14:modId xmlns:p14="http://schemas.microsoft.com/office/powerpoint/2010/main" val="1259169408"/>
              </p:ext>
            </p:extLst>
          </p:nvPr>
        </p:nvGraphicFramePr>
        <p:xfrm>
          <a:off x="2979737" y="5290080"/>
          <a:ext cx="1439334" cy="354224"/>
        </p:xfrm>
        <a:graphic>
          <a:graphicData uri="http://schemas.openxmlformats.org/presentationml/2006/ole">
            <mc:AlternateContent xmlns:mc="http://schemas.openxmlformats.org/markup-compatibility/2006">
              <mc:Choice xmlns:v="urn:schemas-microsoft-com:vml" Requires="v">
                <p:oleObj spid="_x0000_s20395" name="ビットマップ イメージ" r:id="rId5" imgW="1424880" imgH="350640" progId="Paint.Picture">
                  <p:embed/>
                </p:oleObj>
              </mc:Choice>
              <mc:Fallback>
                <p:oleObj name="ビットマップ イメージ" r:id="rId5" imgW="1424880" imgH="350640" progId="Paint.Picture">
                  <p:embed/>
                  <p:pic>
                    <p:nvPicPr>
                      <p:cNvPr id="16" name="オブジェクト 15">
                        <a:extLst>
                          <a:ext uri="{FF2B5EF4-FFF2-40B4-BE49-F238E27FC236}">
                            <a16:creationId xmlns:a16="http://schemas.microsoft.com/office/drawing/2014/main" id="{22810BF0-164D-4897-8F6B-7FF4158C2F55}"/>
                          </a:ext>
                        </a:extLst>
                      </p:cNvPr>
                      <p:cNvPicPr/>
                      <p:nvPr/>
                    </p:nvPicPr>
                    <p:blipFill>
                      <a:blip r:embed="rId6">
                        <a:lum bright="15000"/>
                      </a:blip>
                      <a:stretch>
                        <a:fillRect/>
                      </a:stretch>
                    </p:blipFill>
                    <p:spPr>
                      <a:xfrm>
                        <a:off x="2979737" y="5290080"/>
                        <a:ext cx="1439334" cy="354224"/>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Implicit Warping</a:t>
            </a:r>
          </a:p>
        </p:txBody>
      </p:sp>
      <p:graphicFrame>
        <p:nvGraphicFramePr>
          <p:cNvPr id="5" name="オブジェクト 4">
            <a:extLst>
              <a:ext uri="{FF2B5EF4-FFF2-40B4-BE49-F238E27FC236}">
                <a16:creationId xmlns:a16="http://schemas.microsoft.com/office/drawing/2014/main" id="{73A0C3F4-929D-4B49-8195-85AE55B5A17B}"/>
              </a:ext>
            </a:extLst>
          </p:cNvPr>
          <p:cNvGraphicFramePr>
            <a:graphicFrameLocks noChangeAspect="1"/>
          </p:cNvGraphicFramePr>
          <p:nvPr>
            <p:extLst>
              <p:ext uri="{D42A27DB-BD31-4B8C-83A1-F6EECF244321}">
                <p14:modId xmlns:p14="http://schemas.microsoft.com/office/powerpoint/2010/main" val="1542631702"/>
              </p:ext>
            </p:extLst>
          </p:nvPr>
        </p:nvGraphicFramePr>
        <p:xfrm>
          <a:off x="5524500" y="4972050"/>
          <a:ext cx="4427537" cy="968375"/>
        </p:xfrm>
        <a:graphic>
          <a:graphicData uri="http://schemas.openxmlformats.org/presentationml/2006/ole">
            <mc:AlternateContent xmlns:mc="http://schemas.openxmlformats.org/markup-compatibility/2006">
              <mc:Choice xmlns:v="urn:schemas-microsoft-com:vml" Requires="v">
                <p:oleObj spid="_x0000_s20396" name="ビットマップ イメージ" r:id="rId7" imgW="4427280" imgH="967680" progId="Paint.Picture">
                  <p:embed/>
                </p:oleObj>
              </mc:Choice>
              <mc:Fallback>
                <p:oleObj name="ビットマップ イメージ" r:id="rId7" imgW="4427280" imgH="967680" progId="Paint.Picture">
                  <p:embed/>
                  <p:pic>
                    <p:nvPicPr>
                      <p:cNvPr id="5" name="オブジェクト 4">
                        <a:extLst>
                          <a:ext uri="{FF2B5EF4-FFF2-40B4-BE49-F238E27FC236}">
                            <a16:creationId xmlns:a16="http://schemas.microsoft.com/office/drawing/2014/main" id="{73A0C3F4-929D-4B49-8195-85AE55B5A17B}"/>
                          </a:ext>
                        </a:extLst>
                      </p:cNvPr>
                      <p:cNvPicPr/>
                      <p:nvPr/>
                    </p:nvPicPr>
                    <p:blipFill>
                      <a:blip r:embed="rId8">
                        <a:lum bright="15000"/>
                      </a:blip>
                      <a:stretch>
                        <a:fillRect/>
                      </a:stretch>
                    </p:blipFill>
                    <p:spPr>
                      <a:xfrm>
                        <a:off x="5524500" y="4972050"/>
                        <a:ext cx="4427537" cy="968375"/>
                      </a:xfrm>
                      <a:prstGeom prst="rect">
                        <a:avLst/>
                      </a:prstGeom>
                    </p:spPr>
                  </p:pic>
                </p:oleObj>
              </mc:Fallback>
            </mc:AlternateContent>
          </a:graphicData>
        </a:graphic>
      </p:graphicFrame>
      <p:graphicFrame>
        <p:nvGraphicFramePr>
          <p:cNvPr id="13" name="オブジェクト 12">
            <a:extLst>
              <a:ext uri="{FF2B5EF4-FFF2-40B4-BE49-F238E27FC236}">
                <a16:creationId xmlns:a16="http://schemas.microsoft.com/office/drawing/2014/main" id="{724D103E-4B3E-48D1-B7E5-A82BFDB91733}"/>
              </a:ext>
            </a:extLst>
          </p:cNvPr>
          <p:cNvGraphicFramePr>
            <a:graphicFrameLocks noChangeAspect="1"/>
          </p:cNvGraphicFramePr>
          <p:nvPr>
            <p:extLst>
              <p:ext uri="{D42A27DB-BD31-4B8C-83A1-F6EECF244321}">
                <p14:modId xmlns:p14="http://schemas.microsoft.com/office/powerpoint/2010/main" val="3358906636"/>
              </p:ext>
            </p:extLst>
          </p:nvPr>
        </p:nvGraphicFramePr>
        <p:xfrm>
          <a:off x="4133850" y="2694365"/>
          <a:ext cx="4495800" cy="1935163"/>
        </p:xfrm>
        <a:graphic>
          <a:graphicData uri="http://schemas.openxmlformats.org/presentationml/2006/ole">
            <mc:AlternateContent xmlns:mc="http://schemas.openxmlformats.org/markup-compatibility/2006">
              <mc:Choice xmlns:v="urn:schemas-microsoft-com:vml" Requires="v">
                <p:oleObj spid="_x0000_s20397" name="ビットマップ イメージ" r:id="rId9" imgW="4495680" imgH="1935360" progId="Paint.Picture">
                  <p:embed/>
                </p:oleObj>
              </mc:Choice>
              <mc:Fallback>
                <p:oleObj name="ビットマップ イメージ" r:id="rId9" imgW="4495680" imgH="1935360" progId="Paint.Picture">
                  <p:embed/>
                  <p:pic>
                    <p:nvPicPr>
                      <p:cNvPr id="13" name="オブジェクト 12">
                        <a:extLst>
                          <a:ext uri="{FF2B5EF4-FFF2-40B4-BE49-F238E27FC236}">
                            <a16:creationId xmlns:a16="http://schemas.microsoft.com/office/drawing/2014/main" id="{724D103E-4B3E-48D1-B7E5-A82BFDB91733}"/>
                          </a:ext>
                        </a:extLst>
                      </p:cNvPr>
                      <p:cNvPicPr/>
                      <p:nvPr/>
                    </p:nvPicPr>
                    <p:blipFill>
                      <a:blip r:embed="rId10">
                        <a:lum bright="15000"/>
                      </a:blip>
                      <a:stretch>
                        <a:fillRect/>
                      </a:stretch>
                    </p:blipFill>
                    <p:spPr>
                      <a:xfrm>
                        <a:off x="4133850" y="2694365"/>
                        <a:ext cx="4495800" cy="1935163"/>
                      </a:xfrm>
                      <a:prstGeom prst="rect">
                        <a:avLst/>
                      </a:prstGeom>
                    </p:spPr>
                  </p:pic>
                </p:oleObj>
              </mc:Fallback>
            </mc:AlternateContent>
          </a:graphicData>
        </a:graphic>
      </p:graphicFrame>
      <p:cxnSp>
        <p:nvCxnSpPr>
          <p:cNvPr id="17" name="直線コネクタ 208">
            <a:extLst>
              <a:ext uri="{FF2B5EF4-FFF2-40B4-BE49-F238E27FC236}">
                <a16:creationId xmlns:a16="http://schemas.microsoft.com/office/drawing/2014/main" id="{454EF4E8-1F6D-4C35-B7BE-0C0D96777523}"/>
              </a:ext>
            </a:extLst>
          </p:cNvPr>
          <p:cNvCxnSpPr>
            <a:cxnSpLocks/>
          </p:cNvCxnSpPr>
          <p:nvPr/>
        </p:nvCxnSpPr>
        <p:spPr>
          <a:xfrm flipV="1">
            <a:off x="4724400" y="5476082"/>
            <a:ext cx="544513" cy="1"/>
          </a:xfrm>
          <a:prstGeom prst="line">
            <a:avLst/>
          </a:prstGeom>
          <a:ln w="3810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4" name="右中かっこ 3">
            <a:extLst>
              <a:ext uri="{FF2B5EF4-FFF2-40B4-BE49-F238E27FC236}">
                <a16:creationId xmlns:a16="http://schemas.microsoft.com/office/drawing/2014/main" id="{2E9539B2-09F6-4423-B232-34F51BF34E81}"/>
              </a:ext>
            </a:extLst>
          </p:cNvPr>
          <p:cNvSpPr/>
          <p:nvPr/>
        </p:nvSpPr>
        <p:spPr>
          <a:xfrm rot="5400000">
            <a:off x="7015557" y="5172092"/>
            <a:ext cx="317310" cy="1958376"/>
          </a:xfrm>
          <a:prstGeom prst="rightBrace">
            <a:avLst>
              <a:gd name="adj1" fmla="val 5971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テキスト ボックス 11">
            <a:extLst>
              <a:ext uri="{FF2B5EF4-FFF2-40B4-BE49-F238E27FC236}">
                <a16:creationId xmlns:a16="http://schemas.microsoft.com/office/drawing/2014/main" id="{B302A457-0BA5-4247-82A8-419CC784D726}"/>
              </a:ext>
            </a:extLst>
          </p:cNvPr>
          <p:cNvSpPr txBox="1"/>
          <p:nvPr/>
        </p:nvSpPr>
        <p:spPr>
          <a:xfrm>
            <a:off x="6964662" y="6224885"/>
            <a:ext cx="419100" cy="461665"/>
          </a:xfrm>
          <a:prstGeom prst="rect">
            <a:avLst/>
          </a:prstGeom>
          <a:noFill/>
        </p:spPr>
        <p:txBody>
          <a:bodyPr wrap="square">
            <a:spAutoFit/>
          </a:bodyPr>
          <a:lstStyle/>
          <a:p>
            <a:pPr algn="ctr"/>
            <a:r>
              <a:rPr lang="en-US" altLang="ja-JP" sz="2400" dirty="0">
                <a:solidFill>
                  <a:srgbClr val="FF0000"/>
                </a:solidFill>
                <a:latin typeface="Consolas" panose="020B0609020204030204" pitchFamily="49" charset="0"/>
              </a:rPr>
              <a:t>r</a:t>
            </a:r>
            <a:endParaRPr lang="en-US" sz="2400" dirty="0"/>
          </a:p>
        </p:txBody>
      </p:sp>
      <p:sp>
        <p:nvSpPr>
          <p:cNvPr id="18" name="右中かっこ 17">
            <a:extLst>
              <a:ext uri="{FF2B5EF4-FFF2-40B4-BE49-F238E27FC236}">
                <a16:creationId xmlns:a16="http://schemas.microsoft.com/office/drawing/2014/main" id="{CD1A9D3D-C783-4262-B397-E9F8EB9CF4E4}"/>
              </a:ext>
            </a:extLst>
          </p:cNvPr>
          <p:cNvSpPr/>
          <p:nvPr/>
        </p:nvSpPr>
        <p:spPr>
          <a:xfrm rot="5400000">
            <a:off x="9303788" y="5661686"/>
            <a:ext cx="317310" cy="979188"/>
          </a:xfrm>
          <a:prstGeom prst="rightBrace">
            <a:avLst>
              <a:gd name="adj1" fmla="val 5971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テキスト ボックス 19">
            <a:extLst>
              <a:ext uri="{FF2B5EF4-FFF2-40B4-BE49-F238E27FC236}">
                <a16:creationId xmlns:a16="http://schemas.microsoft.com/office/drawing/2014/main" id="{BC972DDB-A307-46AD-9C0C-211C708C2086}"/>
              </a:ext>
            </a:extLst>
          </p:cNvPr>
          <p:cNvSpPr txBox="1"/>
          <p:nvPr/>
        </p:nvSpPr>
        <p:spPr>
          <a:xfrm>
            <a:off x="9277350" y="6224885"/>
            <a:ext cx="419100" cy="461665"/>
          </a:xfrm>
          <a:prstGeom prst="rect">
            <a:avLst/>
          </a:prstGeom>
          <a:noFill/>
        </p:spPr>
        <p:txBody>
          <a:bodyPr wrap="square">
            <a:spAutoFit/>
          </a:bodyPr>
          <a:lstStyle/>
          <a:p>
            <a:pPr algn="ctr"/>
            <a:r>
              <a:rPr lang="en-US" altLang="ja-JP" sz="2400" dirty="0">
                <a:solidFill>
                  <a:schemeClr val="accent2"/>
                </a:solidFill>
                <a:latin typeface="Consolas" panose="020B0609020204030204" pitchFamily="49" charset="0"/>
              </a:rPr>
              <a:t>c</a:t>
            </a:r>
            <a:endParaRPr lang="en-US" sz="2400" dirty="0">
              <a:solidFill>
                <a:schemeClr val="accent2"/>
              </a:solidFill>
            </a:endParaRPr>
          </a:p>
        </p:txBody>
      </p:sp>
      <p:graphicFrame>
        <p:nvGraphicFramePr>
          <p:cNvPr id="29" name="オブジェクト 28">
            <a:extLst>
              <a:ext uri="{FF2B5EF4-FFF2-40B4-BE49-F238E27FC236}">
                <a16:creationId xmlns:a16="http://schemas.microsoft.com/office/drawing/2014/main" id="{7A3324CE-BBC9-4790-ADDC-7A3D5B51D863}"/>
              </a:ext>
            </a:extLst>
          </p:cNvPr>
          <p:cNvGraphicFramePr>
            <a:graphicFrameLocks noChangeAspect="1"/>
          </p:cNvGraphicFramePr>
          <p:nvPr>
            <p:extLst>
              <p:ext uri="{D42A27DB-BD31-4B8C-83A1-F6EECF244321}">
                <p14:modId xmlns:p14="http://schemas.microsoft.com/office/powerpoint/2010/main" val="2600537056"/>
              </p:ext>
            </p:extLst>
          </p:nvPr>
        </p:nvGraphicFramePr>
        <p:xfrm>
          <a:off x="4355366" y="1550987"/>
          <a:ext cx="1340583" cy="792163"/>
        </p:xfrm>
        <a:graphic>
          <a:graphicData uri="http://schemas.openxmlformats.org/presentationml/2006/ole">
            <mc:AlternateContent xmlns:mc="http://schemas.openxmlformats.org/markup-compatibility/2006">
              <mc:Choice xmlns:v="urn:schemas-microsoft-com:vml" Requires="v">
                <p:oleObj spid="_x0000_s20398" name="ビットマップ イメージ" r:id="rId11" imgW="1920240" imgH="1135440" progId="Paint.Picture">
                  <p:embed/>
                </p:oleObj>
              </mc:Choice>
              <mc:Fallback>
                <p:oleObj name="ビットマップ イメージ" r:id="rId11" imgW="1920240" imgH="1135440" progId="Paint.Picture">
                  <p:embed/>
                  <p:pic>
                    <p:nvPicPr>
                      <p:cNvPr id="13" name="オブジェクト 12">
                        <a:extLst>
                          <a:ext uri="{FF2B5EF4-FFF2-40B4-BE49-F238E27FC236}">
                            <a16:creationId xmlns:a16="http://schemas.microsoft.com/office/drawing/2014/main" id="{03325B02-34EC-4815-97E0-43ED5B7890B7}"/>
                          </a:ext>
                        </a:extLst>
                      </p:cNvPr>
                      <p:cNvPicPr/>
                      <p:nvPr/>
                    </p:nvPicPr>
                    <p:blipFill>
                      <a:blip r:embed="rId12">
                        <a:lum bright="15000"/>
                      </a:blip>
                      <a:stretch>
                        <a:fillRect/>
                      </a:stretch>
                    </p:blipFill>
                    <p:spPr>
                      <a:xfrm>
                        <a:off x="4355366" y="1550987"/>
                        <a:ext cx="1340583" cy="792163"/>
                      </a:xfrm>
                      <a:prstGeom prst="rect">
                        <a:avLst/>
                      </a:prstGeom>
                    </p:spPr>
                  </p:pic>
                </p:oleObj>
              </mc:Fallback>
            </mc:AlternateContent>
          </a:graphicData>
        </a:graphic>
      </p:graphicFrame>
      <p:graphicFrame>
        <p:nvGraphicFramePr>
          <p:cNvPr id="30" name="オブジェクト 29">
            <a:extLst>
              <a:ext uri="{FF2B5EF4-FFF2-40B4-BE49-F238E27FC236}">
                <a16:creationId xmlns:a16="http://schemas.microsoft.com/office/drawing/2014/main" id="{1FC4A002-7093-4626-A181-A955204C617D}"/>
              </a:ext>
            </a:extLst>
          </p:cNvPr>
          <p:cNvGraphicFramePr>
            <a:graphicFrameLocks noChangeAspect="1"/>
          </p:cNvGraphicFramePr>
          <p:nvPr>
            <p:extLst>
              <p:ext uri="{D42A27DB-BD31-4B8C-83A1-F6EECF244321}">
                <p14:modId xmlns:p14="http://schemas.microsoft.com/office/powerpoint/2010/main" val="1408116608"/>
              </p:ext>
            </p:extLst>
          </p:nvPr>
        </p:nvGraphicFramePr>
        <p:xfrm>
          <a:off x="6438900" y="1543051"/>
          <a:ext cx="1885950" cy="794549"/>
        </p:xfrm>
        <a:graphic>
          <a:graphicData uri="http://schemas.openxmlformats.org/presentationml/2006/ole">
            <mc:AlternateContent xmlns:mc="http://schemas.openxmlformats.org/markup-compatibility/2006">
              <mc:Choice xmlns:v="urn:schemas-microsoft-com:vml" Requires="v">
                <p:oleObj spid="_x0000_s20399" name="ビットマップ イメージ" r:id="rId13" imgW="2712600" imgH="1143000" progId="Paint.Picture">
                  <p:embed/>
                </p:oleObj>
              </mc:Choice>
              <mc:Fallback>
                <p:oleObj name="ビットマップ イメージ" r:id="rId13" imgW="2712600" imgH="1143000" progId="Paint.Picture">
                  <p:embed/>
                  <p:pic>
                    <p:nvPicPr>
                      <p:cNvPr id="14" name="オブジェクト 13">
                        <a:extLst>
                          <a:ext uri="{FF2B5EF4-FFF2-40B4-BE49-F238E27FC236}">
                            <a16:creationId xmlns:a16="http://schemas.microsoft.com/office/drawing/2014/main" id="{5C2377C7-2062-4B87-9A15-C3494EFDD595}"/>
                          </a:ext>
                        </a:extLst>
                      </p:cNvPr>
                      <p:cNvPicPr/>
                      <p:nvPr/>
                    </p:nvPicPr>
                    <p:blipFill>
                      <a:blip r:embed="rId14">
                        <a:lum bright="15000"/>
                      </a:blip>
                      <a:stretch>
                        <a:fillRect/>
                      </a:stretch>
                    </p:blipFill>
                    <p:spPr>
                      <a:xfrm>
                        <a:off x="6438900" y="1543051"/>
                        <a:ext cx="1885950" cy="794549"/>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12619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8" grpId="0" animBg="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Implicit Warping</a:t>
            </a:r>
          </a:p>
        </p:txBody>
      </p:sp>
      <p:sp>
        <p:nvSpPr>
          <p:cNvPr id="4" name="テキスト ボックス 3">
            <a:extLst>
              <a:ext uri="{FF2B5EF4-FFF2-40B4-BE49-F238E27FC236}">
                <a16:creationId xmlns:a16="http://schemas.microsoft.com/office/drawing/2014/main" id="{417E19F5-9249-40DF-AC04-A20B485C1E4A}"/>
              </a:ext>
            </a:extLst>
          </p:cNvPr>
          <p:cNvSpPr txBox="1"/>
          <p:nvPr/>
        </p:nvSpPr>
        <p:spPr>
          <a:xfrm>
            <a:off x="2752725" y="1604544"/>
            <a:ext cx="6686550" cy="4893647"/>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 random number </a:t>
            </a:r>
            <a:r>
              <a:rPr lang="en-US" altLang="ja-JP" sz="2400" dirty="0">
                <a:latin typeface="Consolas" panose="020B0609020204030204" pitchFamily="49" charset="0"/>
              </a:rPr>
              <a:t>ξ</a:t>
            </a:r>
            <a:endParaRPr lang="en-US" sz="2400" dirty="0">
              <a:latin typeface="Consolas" panose="020B0609020204030204" pitchFamily="49" charset="0"/>
            </a:endParaRP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 </a:t>
            </a:r>
            <a:r>
              <a:rPr lang="en-US" altLang="ja-JP" sz="2400" dirty="0">
                <a:latin typeface="Consolas" panose="020B0609020204030204" pitchFamily="49" charset="0"/>
              </a:rPr>
              <a:t>ξ</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 </a:t>
            </a:r>
            <a:r>
              <a:rPr lang="ja-JP" altLang="en-US" sz="2400" dirty="0">
                <a:latin typeface="Consolas" panose="020B0609020204030204" pitchFamily="49" charset="0"/>
              </a:rPr>
              <a:t>← </a:t>
            </a:r>
            <a:r>
              <a:rPr lang="en-US" altLang="ja-JP" sz="2400" dirty="0">
                <a:latin typeface="Consolas" panose="020B0609020204030204" pitchFamily="49" charset="0"/>
              </a:rPr>
              <a:t>0,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 </a:t>
            </a:r>
            <a:r>
              <a:rPr lang="en-US" sz="2400" dirty="0">
                <a:solidFill>
                  <a:srgbClr val="FF0000"/>
                </a:solidFill>
                <a:latin typeface="Consolas" panose="020B0609020204030204" pitchFamily="49" charset="0"/>
              </a:rPr>
              <a:t>r</a:t>
            </a:r>
            <a:r>
              <a:rPr lang="en-US" sz="2400" i="1"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0, </a:t>
            </a:r>
            <a:r>
              <a:rPr lang="en-US" sz="2400" i="1" dirty="0">
                <a:solidFill>
                  <a:srgbClr val="FFC000"/>
                </a:solidFill>
                <a:latin typeface="Consolas" panose="020B0609020204030204" pitchFamily="49" charset="0"/>
              </a:rPr>
              <a:t>c</a:t>
            </a:r>
            <a:r>
              <a:rPr lang="en-US" sz="2400" i="1"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 </a:t>
            </a:r>
            <a:r>
              <a:rPr lang="en-US" sz="2400" dirty="0">
                <a:latin typeface="Consolas" panose="020B0609020204030204" pitchFamily="49" charset="0"/>
              </a:rPr>
              <a:t>p </a:t>
            </a:r>
            <a:r>
              <a:rPr lang="ja-JP" altLang="en-US" sz="2400" dirty="0">
                <a:latin typeface="Consolas" panose="020B0609020204030204" pitchFamily="49" charset="0"/>
              </a:rPr>
              <a:t>←</a:t>
            </a:r>
            <a:r>
              <a:rPr lang="en-US" sz="16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i</a:t>
            </a:r>
            <a:r>
              <a:rPr lang="en-US" altLang="ja-JP" sz="2400" dirty="0">
                <a:latin typeface="Consolas" panose="020B0609020204030204" pitchFamily="49" charset="0"/>
              </a:rPr>
              <a:t>/W</a:t>
            </a:r>
            <a:r>
              <a:rPr lang="en-US" altLang="ja-JP" sz="1600" dirty="0">
                <a:latin typeface="Consolas" panose="020B0609020204030204" pitchFamily="49" charset="0"/>
              </a:rPr>
              <a:t>sum</a:t>
            </a:r>
            <a:endParaRPr lang="en-US" sz="2400" dirty="0">
              <a:latin typeface="Consolas" panose="020B0609020204030204" pitchFamily="49" charset="0"/>
            </a:endParaRPr>
          </a:p>
          <a:p>
            <a:r>
              <a:rPr lang="en-US" sz="2400" dirty="0">
                <a:latin typeface="Consolas" panose="020B0609020204030204" pitchFamily="49" charset="0"/>
              </a:rPr>
              <a:t>		if </a:t>
            </a:r>
            <a:r>
              <a:rPr lang="en-US" altLang="ja-JP" sz="2400" dirty="0">
                <a:latin typeface="Consolas" panose="020B0609020204030204" pitchFamily="49" charset="0"/>
              </a:rPr>
              <a:t>ξ</a:t>
            </a:r>
            <a:r>
              <a:rPr lang="en-US" sz="2400" dirty="0">
                <a:latin typeface="Consolas" panose="020B0609020204030204" pitchFamily="49" charset="0"/>
              </a:rPr>
              <a:t> &lt; </a:t>
            </a:r>
            <a:r>
              <a:rPr lang="en-US" sz="2400" dirty="0">
                <a:solidFill>
                  <a:srgbClr val="FF0000"/>
                </a:solidFill>
                <a:latin typeface="Consolas" panose="020B0609020204030204" pitchFamily="49" charset="0"/>
              </a:rPr>
              <a:t>r</a:t>
            </a:r>
            <a:r>
              <a:rPr lang="en-US" sz="2400" dirty="0">
                <a:latin typeface="Consolas" panose="020B0609020204030204" pitchFamily="49" charset="0"/>
              </a:rPr>
              <a:t> + </a:t>
            </a:r>
            <a:r>
              <a:rPr lang="en-US" sz="2400" dirty="0">
                <a:solidFill>
                  <a:srgbClr val="FFC000"/>
                </a:solidFill>
                <a:latin typeface="Consolas" panose="020B0609020204030204" pitchFamily="49" charset="0"/>
              </a:rPr>
              <a:t>c</a:t>
            </a:r>
            <a:r>
              <a:rPr lang="en-US" altLang="ja-JP" sz="2400" dirty="0">
                <a:latin typeface="Consolas" panose="020B0609020204030204" pitchFamily="49" charset="0"/>
              </a:rPr>
              <a:t>p</a:t>
            </a:r>
            <a:r>
              <a:rPr lang="en-US" altLang="ja-JP" sz="1600" dirty="0">
                <a:latin typeface="Consolas" panose="020B0609020204030204" pitchFamily="49" charset="0"/>
              </a:rPr>
              <a:t>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 </a:t>
            </a:r>
            <a:r>
              <a:rPr lang="en-US" altLang="ja-JP" sz="2400" dirty="0">
                <a:solidFill>
                  <a:srgbClr val="FFC000"/>
                </a:solidFill>
                <a:latin typeface="Consolas" panose="020B0609020204030204" pitchFamily="49" charset="0"/>
              </a:rPr>
              <a:t>c</a:t>
            </a:r>
            <a:r>
              <a:rPr lang="ja-JP" altLang="en-US" sz="2400" dirty="0">
                <a:latin typeface="Consolas" panose="020B0609020204030204" pitchFamily="49" charset="0"/>
              </a:rPr>
              <a:t> ← </a:t>
            </a:r>
            <a:r>
              <a:rPr lang="en-US" altLang="ja-JP" sz="2400" dirty="0">
                <a:solidFill>
                  <a:srgbClr val="FFC000"/>
                </a:solidFill>
                <a:latin typeface="Consolas" panose="020B0609020204030204" pitchFamily="49" charset="0"/>
              </a:rPr>
              <a:t>c</a:t>
            </a:r>
            <a:r>
              <a:rPr lang="en-US" altLang="ja-JP" sz="2400" dirty="0">
                <a:latin typeface="Consolas" panose="020B0609020204030204" pitchFamily="49" charset="0"/>
              </a:rPr>
              <a:t>p</a:t>
            </a:r>
          </a:p>
          <a:p>
            <a:r>
              <a:rPr lang="en-US" altLang="ja-JP" sz="2400" dirty="0">
                <a:latin typeface="Consolas" panose="020B0609020204030204" pitchFamily="49" charset="0"/>
              </a:rPr>
              <a:t>		else</a:t>
            </a:r>
          </a:p>
          <a:p>
            <a:r>
              <a:rPr lang="en-US" altLang="ja-JP" sz="2400" dirty="0">
                <a:latin typeface="Consolas" panose="020B0609020204030204" pitchFamily="49" charset="0"/>
              </a:rPr>
              <a:t>			</a:t>
            </a:r>
            <a:r>
              <a:rPr lang="en-US" altLang="ja-JP" sz="2400" dirty="0">
                <a:solidFill>
                  <a:srgbClr val="FF0000"/>
                </a:solidFill>
                <a:latin typeface="Consolas" panose="020B0609020204030204" pitchFamily="49" charset="0"/>
              </a:rPr>
              <a:t>r</a:t>
            </a:r>
            <a:r>
              <a:rPr lang="ja-JP" altLang="en-US" sz="2400" dirty="0">
                <a:latin typeface="Consolas" panose="020B0609020204030204" pitchFamily="49" charset="0"/>
              </a:rPr>
              <a:t> ← </a:t>
            </a:r>
            <a:r>
              <a:rPr lang="en-US" altLang="ja-JP" sz="2400" dirty="0">
                <a:solidFill>
                  <a:srgbClr val="FF0000"/>
                </a:solidFill>
                <a:latin typeface="Consolas" panose="020B0609020204030204" pitchFamily="49" charset="0"/>
              </a:rPr>
              <a:t>r</a:t>
            </a:r>
            <a:r>
              <a:rPr lang="en-US" altLang="ja-JP" sz="2400" dirty="0">
                <a:latin typeface="Consolas" panose="020B0609020204030204" pitchFamily="49" charset="0"/>
              </a:rPr>
              <a:t> + </a:t>
            </a:r>
            <a:r>
              <a:rPr lang="en-US" altLang="ja-JP" sz="2400" dirty="0">
                <a:solidFill>
                  <a:srgbClr val="FFC000"/>
                </a:solidFill>
                <a:latin typeface="Consolas" panose="020B0609020204030204" pitchFamily="49" charset="0"/>
              </a:rPr>
              <a:t>c</a:t>
            </a:r>
            <a:r>
              <a:rPr lang="en-US" altLang="ja-JP" sz="2400" dirty="0">
                <a:latin typeface="Consolas" panose="020B0609020204030204" pitchFamily="49" charset="0"/>
              </a:rPr>
              <a:t>p, </a:t>
            </a:r>
            <a:r>
              <a:rPr lang="en-US" altLang="ja-JP" sz="2400" dirty="0">
                <a:solidFill>
                  <a:srgbClr val="FFC000"/>
                </a:solidFill>
                <a:latin typeface="Consolas" panose="020B0609020204030204" pitchFamily="49" charset="0"/>
              </a:rPr>
              <a:t>c</a:t>
            </a:r>
            <a:r>
              <a:rPr lang="ja-JP" altLang="en-US" sz="2400" dirty="0">
                <a:latin typeface="Consolas" panose="020B0609020204030204" pitchFamily="49" charset="0"/>
              </a:rPr>
              <a:t> ← </a:t>
            </a:r>
            <a:r>
              <a:rPr lang="en-US" altLang="ja-JP" sz="2400" dirty="0">
                <a:solidFill>
                  <a:srgbClr val="FFC000"/>
                </a:solidFill>
                <a:latin typeface="Consolas" panose="020B0609020204030204" pitchFamily="49" charset="0"/>
              </a:rPr>
              <a:t>c</a:t>
            </a:r>
            <a:r>
              <a:rPr lang="en-US" altLang="ja-JP" sz="2400" dirty="0">
                <a:latin typeface="Consolas" panose="020B0609020204030204" pitchFamily="49" charset="0"/>
              </a:rPr>
              <a:t>(1-p)</a:t>
            </a:r>
          </a:p>
          <a:p>
            <a:r>
              <a:rPr lang="en-US" sz="2400" dirty="0">
                <a:latin typeface="Consolas" panose="020B0609020204030204" pitchFamily="49" charset="0"/>
              </a:rPr>
              <a:t>return </a:t>
            </a:r>
            <a:r>
              <a:rPr lang="en-US" sz="2400" i="1" dirty="0">
                <a:latin typeface="Consolas" panose="020B0609020204030204" pitchFamily="49" charset="0"/>
              </a:rPr>
              <a:t>I</a:t>
            </a:r>
          </a:p>
        </p:txBody>
      </p:sp>
      <p:graphicFrame>
        <p:nvGraphicFramePr>
          <p:cNvPr id="5" name="オブジェクト 4">
            <a:extLst>
              <a:ext uri="{FF2B5EF4-FFF2-40B4-BE49-F238E27FC236}">
                <a16:creationId xmlns:a16="http://schemas.microsoft.com/office/drawing/2014/main" id="{20E7E727-9C7D-4306-9C46-9B5C9BE6E529}"/>
              </a:ext>
            </a:extLst>
          </p:cNvPr>
          <p:cNvGraphicFramePr>
            <a:graphicFrameLocks noChangeAspect="1"/>
          </p:cNvGraphicFramePr>
          <p:nvPr>
            <p:extLst>
              <p:ext uri="{D42A27DB-BD31-4B8C-83A1-F6EECF244321}">
                <p14:modId xmlns:p14="http://schemas.microsoft.com/office/powerpoint/2010/main" val="581780771"/>
              </p:ext>
            </p:extLst>
          </p:nvPr>
        </p:nvGraphicFramePr>
        <p:xfrm>
          <a:off x="9156332" y="1875831"/>
          <a:ext cx="2686050" cy="587483"/>
        </p:xfrm>
        <a:graphic>
          <a:graphicData uri="http://schemas.openxmlformats.org/presentationml/2006/ole">
            <mc:AlternateContent xmlns:mc="http://schemas.openxmlformats.org/markup-compatibility/2006">
              <mc:Choice xmlns:v="urn:schemas-microsoft-com:vml" Requires="v">
                <p:oleObj spid="_x0000_s26653" name="ビットマップ イメージ" r:id="rId4" imgW="4427280" imgH="967680" progId="Paint.Picture">
                  <p:embed/>
                </p:oleObj>
              </mc:Choice>
              <mc:Fallback>
                <p:oleObj name="ビットマップ イメージ" r:id="rId4" imgW="4427280" imgH="967680" progId="Paint.Picture">
                  <p:embed/>
                  <p:pic>
                    <p:nvPicPr>
                      <p:cNvPr id="5" name="オブジェクト 4">
                        <a:extLst>
                          <a:ext uri="{FF2B5EF4-FFF2-40B4-BE49-F238E27FC236}">
                            <a16:creationId xmlns:a16="http://schemas.microsoft.com/office/drawing/2014/main" id="{73A0C3F4-929D-4B49-8195-85AE55B5A17B}"/>
                          </a:ext>
                        </a:extLst>
                      </p:cNvPr>
                      <p:cNvPicPr/>
                      <p:nvPr/>
                    </p:nvPicPr>
                    <p:blipFill>
                      <a:blip r:embed="rId5">
                        <a:lum bright="15000"/>
                      </a:blip>
                      <a:stretch>
                        <a:fillRect/>
                      </a:stretch>
                    </p:blipFill>
                    <p:spPr>
                      <a:xfrm>
                        <a:off x="9156332" y="1875831"/>
                        <a:ext cx="2686050" cy="587483"/>
                      </a:xfrm>
                      <a:prstGeom prst="rect">
                        <a:avLst/>
                      </a:prstGeom>
                    </p:spPr>
                  </p:pic>
                </p:oleObj>
              </mc:Fallback>
            </mc:AlternateContent>
          </a:graphicData>
        </a:graphic>
      </p:graphicFrame>
      <p:sp>
        <p:nvSpPr>
          <p:cNvPr id="6" name="右中かっこ 5">
            <a:extLst>
              <a:ext uri="{FF2B5EF4-FFF2-40B4-BE49-F238E27FC236}">
                <a16:creationId xmlns:a16="http://schemas.microsoft.com/office/drawing/2014/main" id="{36E60CCA-6692-4D66-8588-0299CC7FDB2E}"/>
              </a:ext>
            </a:extLst>
          </p:cNvPr>
          <p:cNvSpPr/>
          <p:nvPr/>
        </p:nvSpPr>
        <p:spPr>
          <a:xfrm rot="5400000">
            <a:off x="10087097" y="1991956"/>
            <a:ext cx="130045" cy="1143001"/>
          </a:xfrm>
          <a:prstGeom prst="rightBrace">
            <a:avLst>
              <a:gd name="adj1" fmla="val 59713"/>
              <a:gd name="adj2" fmla="val 50000"/>
            </a:avLst>
          </a:prstGeom>
          <a:ln w="3810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テキスト ボックス 6">
            <a:extLst>
              <a:ext uri="{FF2B5EF4-FFF2-40B4-BE49-F238E27FC236}">
                <a16:creationId xmlns:a16="http://schemas.microsoft.com/office/drawing/2014/main" id="{65F6DB82-039F-4743-B15B-4C7D2B801CDB}"/>
              </a:ext>
            </a:extLst>
          </p:cNvPr>
          <p:cNvSpPr txBox="1"/>
          <p:nvPr/>
        </p:nvSpPr>
        <p:spPr>
          <a:xfrm>
            <a:off x="10024991" y="2627812"/>
            <a:ext cx="254255" cy="461665"/>
          </a:xfrm>
          <a:prstGeom prst="rect">
            <a:avLst/>
          </a:prstGeom>
          <a:noFill/>
        </p:spPr>
        <p:txBody>
          <a:bodyPr wrap="square">
            <a:spAutoFit/>
          </a:bodyPr>
          <a:lstStyle/>
          <a:p>
            <a:pPr algn="ctr"/>
            <a:r>
              <a:rPr lang="en-US" altLang="ja-JP" sz="2400" dirty="0">
                <a:solidFill>
                  <a:srgbClr val="FF0000"/>
                </a:solidFill>
                <a:latin typeface="Consolas" panose="020B0609020204030204" pitchFamily="49" charset="0"/>
              </a:rPr>
              <a:t>r</a:t>
            </a:r>
            <a:endParaRPr lang="en-US" sz="2400" dirty="0"/>
          </a:p>
        </p:txBody>
      </p:sp>
      <p:sp>
        <p:nvSpPr>
          <p:cNvPr id="8" name="右中かっこ 7">
            <a:extLst>
              <a:ext uri="{FF2B5EF4-FFF2-40B4-BE49-F238E27FC236}">
                <a16:creationId xmlns:a16="http://schemas.microsoft.com/office/drawing/2014/main" id="{F4327900-5A9B-4CFC-BD35-6CEF9C54FA27}"/>
              </a:ext>
            </a:extLst>
          </p:cNvPr>
          <p:cNvSpPr/>
          <p:nvPr/>
        </p:nvSpPr>
        <p:spPr>
          <a:xfrm rot="5400000">
            <a:off x="11480338" y="2260355"/>
            <a:ext cx="130045" cy="594043"/>
          </a:xfrm>
          <a:prstGeom prst="rightBrace">
            <a:avLst>
              <a:gd name="adj1" fmla="val 59713"/>
              <a:gd name="adj2" fmla="val 50000"/>
            </a:avLst>
          </a:prstGeom>
          <a:ln w="3810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テキスト ボックス 8">
            <a:extLst>
              <a:ext uri="{FF2B5EF4-FFF2-40B4-BE49-F238E27FC236}">
                <a16:creationId xmlns:a16="http://schemas.microsoft.com/office/drawing/2014/main" id="{753C62EF-00CD-4362-8710-1E14C620E42C}"/>
              </a:ext>
            </a:extLst>
          </p:cNvPr>
          <p:cNvSpPr txBox="1"/>
          <p:nvPr/>
        </p:nvSpPr>
        <p:spPr>
          <a:xfrm>
            <a:off x="11418232" y="2627811"/>
            <a:ext cx="254255" cy="461665"/>
          </a:xfrm>
          <a:prstGeom prst="rect">
            <a:avLst/>
          </a:prstGeom>
          <a:noFill/>
        </p:spPr>
        <p:txBody>
          <a:bodyPr wrap="square">
            <a:spAutoFit/>
          </a:bodyPr>
          <a:lstStyle/>
          <a:p>
            <a:pPr algn="ctr"/>
            <a:r>
              <a:rPr lang="en-US" altLang="ja-JP" sz="2400" dirty="0">
                <a:solidFill>
                  <a:schemeClr val="accent2"/>
                </a:solidFill>
                <a:latin typeface="Consolas" panose="020B0609020204030204" pitchFamily="49" charset="0"/>
              </a:rPr>
              <a:t>c</a:t>
            </a:r>
            <a:endParaRPr lang="en-US" sz="2400" dirty="0">
              <a:solidFill>
                <a:schemeClr val="accent2"/>
              </a:solidFill>
            </a:endParaRPr>
          </a:p>
        </p:txBody>
      </p:sp>
      <p:sp>
        <p:nvSpPr>
          <p:cNvPr id="10" name="正方形/長方形 9">
            <a:extLst>
              <a:ext uri="{FF2B5EF4-FFF2-40B4-BE49-F238E27FC236}">
                <a16:creationId xmlns:a16="http://schemas.microsoft.com/office/drawing/2014/main" id="{627910F3-D433-4678-9DAC-695ADAA9858F}"/>
              </a:ext>
            </a:extLst>
          </p:cNvPr>
          <p:cNvSpPr/>
          <p:nvPr/>
        </p:nvSpPr>
        <p:spPr>
          <a:xfrm>
            <a:off x="9156332" y="1604544"/>
            <a:ext cx="2928937" cy="1484932"/>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115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828202BD-78B0-468B-8CD7-F05BC087DDB7}"/>
              </a:ext>
            </a:extLst>
          </p:cNvPr>
          <p:cNvSpPr>
            <a:spLocks noGrp="1"/>
          </p:cNvSpPr>
          <p:nvPr>
            <p:ph idx="1"/>
          </p:nvPr>
        </p:nvSpPr>
        <p:spPr/>
        <p:txBody>
          <a:bodyPr/>
          <a:lstStyle/>
          <a:p>
            <a:r>
              <a:rPr lang="en-US" dirty="0">
                <a:latin typeface="Avenir Next LT Pro Light" panose="020B0304020202020204" pitchFamily="34" charset="0"/>
              </a:rPr>
              <a:t>Not clear which is better</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Explicit versus Implicit</a:t>
            </a:r>
          </a:p>
        </p:txBody>
      </p:sp>
    </p:spTree>
    <p:extLst>
      <p:ext uri="{BB962C8B-B14F-4D97-AF65-F5344CB8AC3E}">
        <p14:creationId xmlns:p14="http://schemas.microsoft.com/office/powerpoint/2010/main" val="2906371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ReSTIR</a:t>
            </a:r>
          </a:p>
          <a:p>
            <a:pPr marL="0" indent="0">
              <a:buNone/>
            </a:pPr>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Background</a:t>
            </a:r>
          </a:p>
        </p:txBody>
      </p:sp>
    </p:spTree>
    <p:extLst>
      <p:ext uri="{BB962C8B-B14F-4D97-AF65-F5344CB8AC3E}">
        <p14:creationId xmlns:p14="http://schemas.microsoft.com/office/powerpoint/2010/main" val="727742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828202BD-78B0-468B-8CD7-F05BC087DDB7}"/>
              </a:ext>
            </a:extLst>
          </p:cNvPr>
          <p:cNvSpPr>
            <a:spLocks noGrp="1"/>
          </p:cNvSpPr>
          <p:nvPr>
            <p:ph idx="1"/>
          </p:nvPr>
        </p:nvSpPr>
        <p:spPr/>
        <p:txBody>
          <a:bodyPr/>
          <a:lstStyle/>
          <a:p>
            <a:r>
              <a:rPr lang="en-US" dirty="0">
                <a:latin typeface="Avenir Next LT Pro Light" panose="020B0304020202020204" pitchFamily="34" charset="0"/>
              </a:rPr>
              <a:t>Experiment (1)</a:t>
            </a:r>
          </a:p>
          <a:p>
            <a:pPr lvl="1"/>
            <a:r>
              <a:rPr lang="en-US" altLang="ja-JP" dirty="0">
                <a:latin typeface="Avenir Next LT Pro Light" panose="020B0304020202020204" pitchFamily="34" charset="0"/>
              </a:rPr>
              <a:t>Stream</a:t>
            </a:r>
            <a:r>
              <a:rPr lang="ja-JP" altLang="en-US" dirty="0">
                <a:latin typeface="Avenir Next LT Pro Light" panose="020B0304020202020204" pitchFamily="34" charset="0"/>
              </a:rPr>
              <a:t> </a:t>
            </a:r>
            <a:r>
              <a:rPr lang="en-US" altLang="ja-JP" dirty="0">
                <a:latin typeface="Avenir Next LT Pro Light" panose="020B0304020202020204" pitchFamily="34" charset="0"/>
              </a:rPr>
              <a:t>of</a:t>
            </a:r>
            <a:r>
              <a:rPr lang="ja-JP" altLang="en-US" dirty="0">
                <a:latin typeface="Avenir Next LT Pro Light" panose="020B0304020202020204" pitchFamily="34" charset="0"/>
              </a:rPr>
              <a:t> </a:t>
            </a:r>
            <a:r>
              <a:rPr lang="en-US" altLang="ja-JP" dirty="0">
                <a:latin typeface="Avenir Next LT Pro Light" panose="020B0304020202020204" pitchFamily="34" charset="0"/>
              </a:rPr>
              <a:t>length </a:t>
            </a:r>
            <a:r>
              <a:rPr lang="en-US" altLang="ja-JP" b="1" dirty="0">
                <a:solidFill>
                  <a:srgbClr val="FF0000"/>
                </a:solidFill>
                <a:latin typeface="Avenir Next LT Pro Light" panose="020B0304020202020204" pitchFamily="34" charset="0"/>
              </a:rPr>
              <a:t>100</a:t>
            </a:r>
            <a:r>
              <a:rPr lang="en-US" altLang="ja-JP" b="1" dirty="0">
                <a:latin typeface="Avenir Next LT Pro Light" panose="020B0304020202020204" pitchFamily="34" charset="0"/>
              </a:rPr>
              <a:t> </a:t>
            </a:r>
            <a:r>
              <a:rPr lang="en-US" b="1" dirty="0">
                <a:solidFill>
                  <a:schemeClr val="accent2"/>
                </a:solidFill>
                <a:latin typeface="Avenir Next LT Pro Light" panose="020B0304020202020204" pitchFamily="34" charset="0"/>
              </a:rPr>
              <a:t>{1, 1, 1, 1, … , 1}</a:t>
            </a:r>
            <a:endParaRPr lang="en-US" dirty="0">
              <a:latin typeface="Avenir Next LT Pro Light" panose="020B0304020202020204" pitchFamily="34" charset="0"/>
            </a:endParaRPr>
          </a:p>
          <a:p>
            <a:pPr lvl="1"/>
            <a:r>
              <a:rPr lang="en-US" dirty="0">
                <a:latin typeface="Avenir Next LT Pro Light" panose="020B0304020202020204" pitchFamily="34" charset="0"/>
              </a:rPr>
              <a:t>100,000 samples</a:t>
            </a:r>
          </a:p>
          <a:p>
            <a:pPr marL="0" indent="0">
              <a:buNone/>
            </a:pPr>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Explicit versus Implicit</a:t>
            </a:r>
          </a:p>
        </p:txBody>
      </p:sp>
      <p:pic>
        <p:nvPicPr>
          <p:cNvPr id="5" name="図 4" descr="グラフ&#10;&#10;自動的に生成された説明">
            <a:extLst>
              <a:ext uri="{FF2B5EF4-FFF2-40B4-BE49-F238E27FC236}">
                <a16:creationId xmlns:a16="http://schemas.microsoft.com/office/drawing/2014/main" id="{86B99C6B-58D3-4469-BE00-83BDD0539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01598"/>
            <a:ext cx="3924301" cy="2943226"/>
          </a:xfrm>
          <a:prstGeom prst="rect">
            <a:avLst/>
          </a:prstGeom>
        </p:spPr>
      </p:pic>
      <p:pic>
        <p:nvPicPr>
          <p:cNvPr id="7" name="図 6" descr="グラフ&#10;&#10;自動的に生成された説明">
            <a:extLst>
              <a:ext uri="{FF2B5EF4-FFF2-40B4-BE49-F238E27FC236}">
                <a16:creationId xmlns:a16="http://schemas.microsoft.com/office/drawing/2014/main" id="{852271E4-2E36-4012-BB35-476AA583F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849" y="3901651"/>
            <a:ext cx="3924301" cy="2943226"/>
          </a:xfrm>
          <a:prstGeom prst="rect">
            <a:avLst/>
          </a:prstGeom>
        </p:spPr>
      </p:pic>
      <p:pic>
        <p:nvPicPr>
          <p:cNvPr id="9" name="図 8" descr="グラフ&#10;&#10;自動的に生成された説明">
            <a:extLst>
              <a:ext uri="{FF2B5EF4-FFF2-40B4-BE49-F238E27FC236}">
                <a16:creationId xmlns:a16="http://schemas.microsoft.com/office/drawing/2014/main" id="{AF171544-07B3-4CCF-AB04-45AE1EC0B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7700" y="3901598"/>
            <a:ext cx="3924301" cy="2943226"/>
          </a:xfrm>
          <a:prstGeom prst="rect">
            <a:avLst/>
          </a:prstGeom>
        </p:spPr>
      </p:pic>
      <p:sp>
        <p:nvSpPr>
          <p:cNvPr id="8" name="テキスト ボックス 7">
            <a:extLst>
              <a:ext uri="{FF2B5EF4-FFF2-40B4-BE49-F238E27FC236}">
                <a16:creationId xmlns:a16="http://schemas.microsoft.com/office/drawing/2014/main" id="{DB3A697B-0D30-411B-9E4F-6E1CFBC0C24D}"/>
              </a:ext>
            </a:extLst>
          </p:cNvPr>
          <p:cNvSpPr txBox="1"/>
          <p:nvPr/>
        </p:nvSpPr>
        <p:spPr>
          <a:xfrm>
            <a:off x="1264713" y="4514850"/>
            <a:ext cx="1394873" cy="461665"/>
          </a:xfrm>
          <a:prstGeom prst="rect">
            <a:avLst/>
          </a:prstGeom>
          <a:noFill/>
        </p:spPr>
        <p:txBody>
          <a:bodyPr wrap="square">
            <a:spAutoFit/>
          </a:bodyPr>
          <a:lstStyle/>
          <a:p>
            <a:pPr algn="ctr"/>
            <a:r>
              <a:rPr lang="en-US" sz="2400" b="1" i="1" dirty="0">
                <a:solidFill>
                  <a:schemeClr val="accent2"/>
                </a:solidFill>
                <a:latin typeface="Avenir Next LT Pro Light" panose="020B0304020202020204" pitchFamily="34" charset="0"/>
              </a:rPr>
              <a:t>Original</a:t>
            </a:r>
            <a:endParaRPr lang="en-US" sz="2400" dirty="0"/>
          </a:p>
        </p:txBody>
      </p:sp>
      <p:sp>
        <p:nvSpPr>
          <p:cNvPr id="10" name="テキスト ボックス 9">
            <a:extLst>
              <a:ext uri="{FF2B5EF4-FFF2-40B4-BE49-F238E27FC236}">
                <a16:creationId xmlns:a16="http://schemas.microsoft.com/office/drawing/2014/main" id="{DFC4E689-E033-40DC-B76B-1E50722D3840}"/>
              </a:ext>
            </a:extLst>
          </p:cNvPr>
          <p:cNvSpPr txBox="1"/>
          <p:nvPr/>
        </p:nvSpPr>
        <p:spPr>
          <a:xfrm>
            <a:off x="5398562" y="4514261"/>
            <a:ext cx="1394873" cy="461665"/>
          </a:xfrm>
          <a:prstGeom prst="rect">
            <a:avLst/>
          </a:prstGeom>
          <a:noFill/>
        </p:spPr>
        <p:txBody>
          <a:bodyPr wrap="square">
            <a:spAutoFit/>
          </a:bodyPr>
          <a:lstStyle/>
          <a:p>
            <a:pPr algn="ctr"/>
            <a:r>
              <a:rPr lang="en-US" sz="2400" b="1" i="1" dirty="0">
                <a:solidFill>
                  <a:schemeClr val="accent2"/>
                </a:solidFill>
                <a:latin typeface="Avenir Next LT Pro Light" panose="020B0304020202020204" pitchFamily="34" charset="0"/>
              </a:rPr>
              <a:t>Explicit</a:t>
            </a:r>
            <a:endParaRPr lang="en-US" sz="2400" dirty="0"/>
          </a:p>
        </p:txBody>
      </p:sp>
      <p:sp>
        <p:nvSpPr>
          <p:cNvPr id="11" name="テキスト ボックス 10">
            <a:extLst>
              <a:ext uri="{FF2B5EF4-FFF2-40B4-BE49-F238E27FC236}">
                <a16:creationId xmlns:a16="http://schemas.microsoft.com/office/drawing/2014/main" id="{1AC9AE69-07C0-4F56-B0A0-72239DA2DDC1}"/>
              </a:ext>
            </a:extLst>
          </p:cNvPr>
          <p:cNvSpPr txBox="1"/>
          <p:nvPr/>
        </p:nvSpPr>
        <p:spPr>
          <a:xfrm>
            <a:off x="9532414" y="4514260"/>
            <a:ext cx="1394873" cy="461665"/>
          </a:xfrm>
          <a:prstGeom prst="rect">
            <a:avLst/>
          </a:prstGeom>
          <a:noFill/>
        </p:spPr>
        <p:txBody>
          <a:bodyPr wrap="square">
            <a:spAutoFit/>
          </a:bodyPr>
          <a:lstStyle/>
          <a:p>
            <a:pPr algn="ctr"/>
            <a:r>
              <a:rPr lang="en-US" sz="2400" b="1" i="1" dirty="0">
                <a:solidFill>
                  <a:schemeClr val="accent2"/>
                </a:solidFill>
                <a:latin typeface="Avenir Next LT Pro Light" panose="020B0304020202020204" pitchFamily="34" charset="0"/>
              </a:rPr>
              <a:t>Implicit</a:t>
            </a:r>
            <a:endParaRPr lang="en-US" sz="2400" dirty="0"/>
          </a:p>
        </p:txBody>
      </p:sp>
    </p:spTree>
    <p:extLst>
      <p:ext uri="{BB962C8B-B14F-4D97-AF65-F5344CB8AC3E}">
        <p14:creationId xmlns:p14="http://schemas.microsoft.com/office/powerpoint/2010/main" val="4271159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Explicit versus Implicit</a:t>
            </a:r>
          </a:p>
        </p:txBody>
      </p:sp>
      <p:pic>
        <p:nvPicPr>
          <p:cNvPr id="6" name="図 5" descr="グラフ&#10;&#10;自動的に生成された説明">
            <a:extLst>
              <a:ext uri="{FF2B5EF4-FFF2-40B4-BE49-F238E27FC236}">
                <a16:creationId xmlns:a16="http://schemas.microsoft.com/office/drawing/2014/main" id="{CD0ACDFF-5DBC-48BC-8365-FD250B986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2074"/>
            <a:ext cx="3924301" cy="2943226"/>
          </a:xfrm>
          <a:prstGeom prst="rect">
            <a:avLst/>
          </a:prstGeom>
        </p:spPr>
      </p:pic>
      <p:pic>
        <p:nvPicPr>
          <p:cNvPr id="10" name="図 9" descr="グラフ&#10;&#10;自動的に生成された説明">
            <a:extLst>
              <a:ext uri="{FF2B5EF4-FFF2-40B4-BE49-F238E27FC236}">
                <a16:creationId xmlns:a16="http://schemas.microsoft.com/office/drawing/2014/main" id="{394EA970-41C3-45FF-8872-B2EB714BC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849" y="3902074"/>
            <a:ext cx="3924301" cy="2943226"/>
          </a:xfrm>
          <a:prstGeom prst="rect">
            <a:avLst/>
          </a:prstGeom>
        </p:spPr>
      </p:pic>
      <p:pic>
        <p:nvPicPr>
          <p:cNvPr id="12" name="図 11" descr="グラフ&#10;&#10;自動的に生成された説明">
            <a:extLst>
              <a:ext uri="{FF2B5EF4-FFF2-40B4-BE49-F238E27FC236}">
                <a16:creationId xmlns:a16="http://schemas.microsoft.com/office/drawing/2014/main" id="{85088A28-EB47-4EA6-881A-B537E8F98E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7700" y="3902074"/>
            <a:ext cx="3924301" cy="2943226"/>
          </a:xfrm>
          <a:prstGeom prst="rect">
            <a:avLst/>
          </a:prstGeom>
        </p:spPr>
      </p:pic>
      <p:sp>
        <p:nvSpPr>
          <p:cNvPr id="15" name="コンテンツ プレースホルダー 3">
            <a:extLst>
              <a:ext uri="{FF2B5EF4-FFF2-40B4-BE49-F238E27FC236}">
                <a16:creationId xmlns:a16="http://schemas.microsoft.com/office/drawing/2014/main" id="{A97A0643-4F68-44FB-8550-A0E57B3346A7}"/>
              </a:ext>
            </a:extLst>
          </p:cNvPr>
          <p:cNvSpPr>
            <a:spLocks noGrp="1"/>
          </p:cNvSpPr>
          <p:nvPr>
            <p:ph idx="1"/>
          </p:nvPr>
        </p:nvSpPr>
        <p:spPr>
          <a:xfrm>
            <a:off x="838200" y="1825625"/>
            <a:ext cx="10515600" cy="4351338"/>
          </a:xfrm>
        </p:spPr>
        <p:txBody>
          <a:bodyPr/>
          <a:lstStyle/>
          <a:p>
            <a:r>
              <a:rPr lang="en-US" dirty="0">
                <a:latin typeface="Avenir Next LT Pro Light" panose="020B0304020202020204" pitchFamily="34" charset="0"/>
              </a:rPr>
              <a:t>Experiment (2)</a:t>
            </a:r>
          </a:p>
          <a:p>
            <a:pPr lvl="1"/>
            <a:r>
              <a:rPr lang="en-US" dirty="0">
                <a:latin typeface="Avenir Next LT Pro Light" panose="020B0304020202020204" pitchFamily="34" charset="0"/>
              </a:rPr>
              <a:t>S</a:t>
            </a:r>
            <a:r>
              <a:rPr lang="en-US" altLang="ja-JP" dirty="0">
                <a:latin typeface="Avenir Next LT Pro Light" panose="020B0304020202020204" pitchFamily="34" charset="0"/>
              </a:rPr>
              <a:t>tream</a:t>
            </a:r>
            <a:r>
              <a:rPr lang="ja-JP" altLang="en-US" dirty="0">
                <a:latin typeface="Avenir Next LT Pro Light" panose="020B0304020202020204" pitchFamily="34" charset="0"/>
              </a:rPr>
              <a:t> </a:t>
            </a:r>
            <a:r>
              <a:rPr lang="en-US" altLang="ja-JP" dirty="0">
                <a:latin typeface="Avenir Next LT Pro Light" panose="020B0304020202020204" pitchFamily="34" charset="0"/>
              </a:rPr>
              <a:t>of</a:t>
            </a:r>
            <a:r>
              <a:rPr lang="ja-JP" altLang="en-US" dirty="0">
                <a:latin typeface="Avenir Next LT Pro Light" panose="020B0304020202020204" pitchFamily="34" charset="0"/>
              </a:rPr>
              <a:t> </a:t>
            </a:r>
            <a:r>
              <a:rPr lang="en-US" altLang="ja-JP" dirty="0">
                <a:latin typeface="Avenir Next LT Pro Light" panose="020B0304020202020204" pitchFamily="34" charset="0"/>
              </a:rPr>
              <a:t>length</a:t>
            </a:r>
            <a:r>
              <a:rPr lang="ja-JP" altLang="en-US" dirty="0">
                <a:latin typeface="Avenir Next LT Pro Light" panose="020B0304020202020204" pitchFamily="34" charset="0"/>
              </a:rPr>
              <a:t> </a:t>
            </a:r>
            <a:r>
              <a:rPr lang="en-US" altLang="ja-JP" b="1" dirty="0">
                <a:solidFill>
                  <a:srgbClr val="FF0000"/>
                </a:solidFill>
                <a:latin typeface="Avenir Next LT Pro Light" panose="020B0304020202020204" pitchFamily="34" charset="0"/>
              </a:rPr>
              <a:t>1,000</a:t>
            </a:r>
            <a:r>
              <a:rPr lang="en-US" altLang="ja-JP" b="1" dirty="0">
                <a:latin typeface="Avenir Next LT Pro Light" panose="020B0304020202020204" pitchFamily="34" charset="0"/>
              </a:rPr>
              <a:t> </a:t>
            </a:r>
            <a:r>
              <a:rPr lang="en-US" b="1" dirty="0">
                <a:solidFill>
                  <a:schemeClr val="accent2"/>
                </a:solidFill>
                <a:latin typeface="Avenir Next LT Pro Light" panose="020B0304020202020204" pitchFamily="34" charset="0"/>
              </a:rPr>
              <a:t>{1, 1, 1, 1, … , 1}</a:t>
            </a:r>
            <a:endParaRPr lang="en-US" dirty="0">
              <a:latin typeface="Avenir Next LT Pro Light" panose="020B0304020202020204" pitchFamily="34" charset="0"/>
            </a:endParaRPr>
          </a:p>
          <a:p>
            <a:pPr lvl="1"/>
            <a:r>
              <a:rPr lang="en-US" dirty="0">
                <a:latin typeface="Avenir Next LT Pro Light" panose="020B0304020202020204" pitchFamily="34" charset="0"/>
              </a:rPr>
              <a:t>100,000 samples</a:t>
            </a:r>
          </a:p>
          <a:p>
            <a:pPr marL="457200" lvl="1" indent="0">
              <a:buNone/>
            </a:pPr>
            <a:endParaRPr lang="en-US" dirty="0">
              <a:latin typeface="Avenir Next LT Pro Light" panose="020B0304020202020204" pitchFamily="34" charset="0"/>
            </a:endParaRPr>
          </a:p>
          <a:p>
            <a:pPr marL="0" indent="0">
              <a:buNone/>
            </a:pPr>
            <a:endParaRPr lang="en-US" dirty="0">
              <a:latin typeface="Avenir Next LT Pro Light" panose="020B0304020202020204" pitchFamily="34" charset="0"/>
            </a:endParaRPr>
          </a:p>
        </p:txBody>
      </p:sp>
      <p:sp>
        <p:nvSpPr>
          <p:cNvPr id="7" name="テキスト ボックス 6">
            <a:extLst>
              <a:ext uri="{FF2B5EF4-FFF2-40B4-BE49-F238E27FC236}">
                <a16:creationId xmlns:a16="http://schemas.microsoft.com/office/drawing/2014/main" id="{050D607E-17B0-48B8-B43E-D374556288A9}"/>
              </a:ext>
            </a:extLst>
          </p:cNvPr>
          <p:cNvSpPr txBox="1"/>
          <p:nvPr/>
        </p:nvSpPr>
        <p:spPr>
          <a:xfrm>
            <a:off x="1264713" y="4514850"/>
            <a:ext cx="1394873" cy="461665"/>
          </a:xfrm>
          <a:prstGeom prst="rect">
            <a:avLst/>
          </a:prstGeom>
          <a:noFill/>
        </p:spPr>
        <p:txBody>
          <a:bodyPr wrap="square">
            <a:spAutoFit/>
          </a:bodyPr>
          <a:lstStyle/>
          <a:p>
            <a:pPr algn="ctr"/>
            <a:r>
              <a:rPr lang="en-US" sz="2400" b="1" i="1" dirty="0">
                <a:solidFill>
                  <a:schemeClr val="accent2"/>
                </a:solidFill>
                <a:latin typeface="Avenir Next LT Pro Light" panose="020B0304020202020204" pitchFamily="34" charset="0"/>
              </a:rPr>
              <a:t>Original</a:t>
            </a:r>
            <a:endParaRPr lang="en-US" sz="2400" dirty="0"/>
          </a:p>
        </p:txBody>
      </p:sp>
      <p:sp>
        <p:nvSpPr>
          <p:cNvPr id="8" name="テキスト ボックス 7">
            <a:extLst>
              <a:ext uri="{FF2B5EF4-FFF2-40B4-BE49-F238E27FC236}">
                <a16:creationId xmlns:a16="http://schemas.microsoft.com/office/drawing/2014/main" id="{1B3F8881-5C6E-4779-ABBE-3912F328C69F}"/>
              </a:ext>
            </a:extLst>
          </p:cNvPr>
          <p:cNvSpPr txBox="1"/>
          <p:nvPr/>
        </p:nvSpPr>
        <p:spPr>
          <a:xfrm>
            <a:off x="5398562" y="4514261"/>
            <a:ext cx="1394873" cy="461665"/>
          </a:xfrm>
          <a:prstGeom prst="rect">
            <a:avLst/>
          </a:prstGeom>
          <a:noFill/>
        </p:spPr>
        <p:txBody>
          <a:bodyPr wrap="square">
            <a:spAutoFit/>
          </a:bodyPr>
          <a:lstStyle/>
          <a:p>
            <a:pPr algn="ctr"/>
            <a:r>
              <a:rPr lang="en-US" sz="2400" b="1" i="1" dirty="0">
                <a:solidFill>
                  <a:schemeClr val="accent2"/>
                </a:solidFill>
                <a:latin typeface="Avenir Next LT Pro Light" panose="020B0304020202020204" pitchFamily="34" charset="0"/>
              </a:rPr>
              <a:t>Explicit</a:t>
            </a:r>
            <a:endParaRPr lang="en-US" sz="2400" dirty="0"/>
          </a:p>
        </p:txBody>
      </p:sp>
      <p:sp>
        <p:nvSpPr>
          <p:cNvPr id="9" name="テキスト ボックス 8">
            <a:extLst>
              <a:ext uri="{FF2B5EF4-FFF2-40B4-BE49-F238E27FC236}">
                <a16:creationId xmlns:a16="http://schemas.microsoft.com/office/drawing/2014/main" id="{8CB06656-E01B-4142-B731-60CF95223865}"/>
              </a:ext>
            </a:extLst>
          </p:cNvPr>
          <p:cNvSpPr txBox="1"/>
          <p:nvPr/>
        </p:nvSpPr>
        <p:spPr>
          <a:xfrm>
            <a:off x="9532414" y="4514260"/>
            <a:ext cx="1394873" cy="461665"/>
          </a:xfrm>
          <a:prstGeom prst="rect">
            <a:avLst/>
          </a:prstGeom>
          <a:noFill/>
        </p:spPr>
        <p:txBody>
          <a:bodyPr wrap="square">
            <a:spAutoFit/>
          </a:bodyPr>
          <a:lstStyle/>
          <a:p>
            <a:pPr algn="ctr"/>
            <a:r>
              <a:rPr lang="en-US" sz="2400" b="1" i="1" dirty="0">
                <a:solidFill>
                  <a:schemeClr val="accent2"/>
                </a:solidFill>
                <a:latin typeface="Avenir Next LT Pro Light" panose="020B0304020202020204" pitchFamily="34" charset="0"/>
              </a:rPr>
              <a:t>Implicit</a:t>
            </a:r>
            <a:endParaRPr lang="en-US" sz="2400" dirty="0"/>
          </a:p>
        </p:txBody>
      </p:sp>
    </p:spTree>
    <p:extLst>
      <p:ext uri="{BB962C8B-B14F-4D97-AF65-F5344CB8AC3E}">
        <p14:creationId xmlns:p14="http://schemas.microsoft.com/office/powerpoint/2010/main" val="2896310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Implicit Warping</a:t>
            </a:r>
          </a:p>
        </p:txBody>
      </p:sp>
      <p:sp>
        <p:nvSpPr>
          <p:cNvPr id="5" name="テキスト ボックス 4">
            <a:extLst>
              <a:ext uri="{FF2B5EF4-FFF2-40B4-BE49-F238E27FC236}">
                <a16:creationId xmlns:a16="http://schemas.microsoft.com/office/drawing/2014/main" id="{8255C7AC-C508-4EF0-A1C8-0A09441554E1}"/>
              </a:ext>
            </a:extLst>
          </p:cNvPr>
          <p:cNvSpPr txBox="1"/>
          <p:nvPr/>
        </p:nvSpPr>
        <p:spPr>
          <a:xfrm>
            <a:off x="2752725" y="1604544"/>
            <a:ext cx="6686550" cy="4893647"/>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 random number </a:t>
            </a:r>
            <a:r>
              <a:rPr lang="en-US" altLang="ja-JP" sz="2400" dirty="0">
                <a:latin typeface="Consolas" panose="020B0609020204030204" pitchFamily="49" charset="0"/>
              </a:rPr>
              <a:t>ξ</a:t>
            </a:r>
            <a:endParaRPr lang="en-US" sz="2400" dirty="0">
              <a:latin typeface="Consolas" panose="020B0609020204030204" pitchFamily="49" charset="0"/>
            </a:endParaRP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 </a:t>
            </a:r>
            <a:r>
              <a:rPr lang="en-US" altLang="ja-JP" sz="2400" dirty="0">
                <a:latin typeface="Consolas" panose="020B0609020204030204" pitchFamily="49" charset="0"/>
              </a:rPr>
              <a:t>ξ</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 </a:t>
            </a:r>
            <a:r>
              <a:rPr lang="ja-JP" altLang="en-US" sz="2400" dirty="0">
                <a:latin typeface="Consolas" panose="020B0609020204030204" pitchFamily="49" charset="0"/>
              </a:rPr>
              <a:t>← </a:t>
            </a:r>
            <a:r>
              <a:rPr lang="en-US" altLang="ja-JP" sz="2400" dirty="0">
                <a:latin typeface="Consolas" panose="020B0609020204030204" pitchFamily="49" charset="0"/>
              </a:rPr>
              <a:t>0,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 </a:t>
            </a:r>
            <a:r>
              <a:rPr lang="en-US" sz="2400" i="1" dirty="0">
                <a:latin typeface="Consolas" panose="020B0609020204030204" pitchFamily="49" charset="0"/>
              </a:rPr>
              <a:t>r </a:t>
            </a:r>
            <a:r>
              <a:rPr lang="ja-JP" altLang="en-US" sz="2400" dirty="0">
                <a:latin typeface="Consolas" panose="020B0609020204030204" pitchFamily="49" charset="0"/>
              </a:rPr>
              <a:t>← </a:t>
            </a:r>
            <a:r>
              <a:rPr lang="en-US" altLang="ja-JP" sz="2400" dirty="0">
                <a:latin typeface="Consolas" panose="020B0609020204030204" pitchFamily="49" charset="0"/>
              </a:rPr>
              <a:t>0, </a:t>
            </a:r>
            <a:r>
              <a:rPr lang="en-US" sz="2400" i="1" dirty="0">
                <a:latin typeface="Consolas" panose="020B0609020204030204" pitchFamily="49" charset="0"/>
              </a:rPr>
              <a:t>c </a:t>
            </a:r>
            <a:r>
              <a:rPr lang="ja-JP" altLang="en-US" sz="2400" dirty="0">
                <a:latin typeface="Consolas" panose="020B0609020204030204" pitchFamily="49" charset="0"/>
              </a:rPr>
              <a:t>←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 </a:t>
            </a:r>
            <a:r>
              <a:rPr lang="en-US" sz="2400" dirty="0">
                <a:latin typeface="Consolas" panose="020B0609020204030204" pitchFamily="49" charset="0"/>
              </a:rPr>
              <a:t>p </a:t>
            </a:r>
            <a:r>
              <a:rPr lang="ja-JP" altLang="en-US" sz="2400" dirty="0">
                <a:latin typeface="Consolas" panose="020B0609020204030204" pitchFamily="49" charset="0"/>
              </a:rPr>
              <a:t>←</a:t>
            </a:r>
            <a:r>
              <a:rPr lang="en-US" sz="16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i</a:t>
            </a:r>
            <a:r>
              <a:rPr lang="en-US" altLang="ja-JP" sz="2400" dirty="0">
                <a:latin typeface="Consolas" panose="020B0609020204030204" pitchFamily="49" charset="0"/>
              </a:rPr>
              <a:t>/W</a:t>
            </a:r>
            <a:r>
              <a:rPr lang="en-US" altLang="ja-JP" sz="1600" dirty="0">
                <a:latin typeface="Consolas" panose="020B0609020204030204" pitchFamily="49" charset="0"/>
              </a:rPr>
              <a:t>sum</a:t>
            </a:r>
            <a:endParaRPr lang="en-US" sz="2400" dirty="0">
              <a:latin typeface="Consolas" panose="020B0609020204030204" pitchFamily="49" charset="0"/>
            </a:endParaRPr>
          </a:p>
          <a:p>
            <a:r>
              <a:rPr lang="en-US" sz="2400" dirty="0">
                <a:latin typeface="Consolas" panose="020B0609020204030204" pitchFamily="49" charset="0"/>
              </a:rPr>
              <a:t>		if </a:t>
            </a:r>
            <a:r>
              <a:rPr lang="en-US" altLang="ja-JP" sz="2400" dirty="0">
                <a:latin typeface="Consolas" panose="020B0609020204030204" pitchFamily="49" charset="0"/>
              </a:rPr>
              <a:t>ξ</a:t>
            </a:r>
            <a:r>
              <a:rPr lang="en-US" sz="2400" dirty="0">
                <a:latin typeface="Consolas" panose="020B0609020204030204" pitchFamily="49" charset="0"/>
              </a:rPr>
              <a:t> &lt; r + c</a:t>
            </a:r>
            <a:r>
              <a:rPr lang="en-US" altLang="ja-JP" sz="2400" dirty="0">
                <a:latin typeface="Consolas" panose="020B0609020204030204" pitchFamily="49" charset="0"/>
              </a:rPr>
              <a:t>p</a:t>
            </a:r>
            <a:r>
              <a:rPr lang="en-US" altLang="ja-JP" sz="1600" dirty="0">
                <a:latin typeface="Consolas" panose="020B0609020204030204" pitchFamily="49" charset="0"/>
              </a:rPr>
              <a:t>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 </a:t>
            </a:r>
            <a:r>
              <a:rPr lang="en-US" altLang="ja-JP" sz="2400" dirty="0">
                <a:solidFill>
                  <a:srgbClr val="92D050"/>
                </a:solidFill>
                <a:latin typeface="Consolas" panose="020B0609020204030204" pitchFamily="49" charset="0"/>
              </a:rPr>
              <a:t>c</a:t>
            </a:r>
            <a:r>
              <a:rPr lang="ja-JP" altLang="en-US" sz="2400" dirty="0">
                <a:solidFill>
                  <a:srgbClr val="92D050"/>
                </a:solidFill>
                <a:latin typeface="Consolas" panose="020B0609020204030204" pitchFamily="49" charset="0"/>
              </a:rPr>
              <a:t> ← </a:t>
            </a:r>
            <a:r>
              <a:rPr lang="en-US" altLang="ja-JP" sz="2400" dirty="0">
                <a:solidFill>
                  <a:srgbClr val="92D050"/>
                </a:solidFill>
                <a:latin typeface="Consolas" panose="020B0609020204030204" pitchFamily="49" charset="0"/>
              </a:rPr>
              <a:t>cp</a:t>
            </a:r>
          </a:p>
          <a:p>
            <a:r>
              <a:rPr lang="en-US" altLang="ja-JP" sz="2400" dirty="0">
                <a:latin typeface="Consolas" panose="020B0609020204030204" pitchFamily="49" charset="0"/>
              </a:rPr>
              <a:t>		else</a:t>
            </a:r>
          </a:p>
          <a:p>
            <a:r>
              <a:rPr lang="en-US" altLang="ja-JP" sz="2400" dirty="0">
                <a:latin typeface="Consolas" panose="020B0609020204030204" pitchFamily="49" charset="0"/>
              </a:rPr>
              <a:t>			r</a:t>
            </a:r>
            <a:r>
              <a:rPr lang="ja-JP" altLang="en-US" sz="2400" dirty="0">
                <a:latin typeface="Consolas" panose="020B0609020204030204" pitchFamily="49" charset="0"/>
              </a:rPr>
              <a:t> ← </a:t>
            </a:r>
            <a:r>
              <a:rPr lang="en-US" altLang="ja-JP" sz="2400" dirty="0">
                <a:latin typeface="Consolas" panose="020B0609020204030204" pitchFamily="49" charset="0"/>
              </a:rPr>
              <a:t>r + cp, </a:t>
            </a:r>
            <a:r>
              <a:rPr lang="en-US" altLang="ja-JP" sz="2400" dirty="0">
                <a:solidFill>
                  <a:srgbClr val="92D050"/>
                </a:solidFill>
                <a:latin typeface="Consolas" panose="020B0609020204030204" pitchFamily="49" charset="0"/>
              </a:rPr>
              <a:t>c</a:t>
            </a:r>
            <a:r>
              <a:rPr lang="ja-JP" altLang="en-US" sz="2400" dirty="0">
                <a:solidFill>
                  <a:srgbClr val="92D050"/>
                </a:solidFill>
                <a:latin typeface="Consolas" panose="020B0609020204030204" pitchFamily="49" charset="0"/>
              </a:rPr>
              <a:t> ← </a:t>
            </a:r>
            <a:r>
              <a:rPr lang="en-US" altLang="ja-JP" sz="2400" dirty="0">
                <a:solidFill>
                  <a:srgbClr val="92D050"/>
                </a:solidFill>
                <a:latin typeface="Consolas" panose="020B0609020204030204" pitchFamily="49" charset="0"/>
              </a:rPr>
              <a:t>c(1-p)</a:t>
            </a:r>
          </a:p>
          <a:p>
            <a:r>
              <a:rPr lang="en-US" sz="2400" dirty="0">
                <a:latin typeface="Consolas" panose="020B0609020204030204" pitchFamily="49" charset="0"/>
              </a:rPr>
              <a:t>return </a:t>
            </a:r>
            <a:r>
              <a:rPr lang="en-US" sz="2400" i="1" dirty="0">
                <a:latin typeface="Consolas" panose="020B0609020204030204" pitchFamily="49" charset="0"/>
              </a:rPr>
              <a:t>I</a:t>
            </a:r>
          </a:p>
        </p:txBody>
      </p:sp>
    </p:spTree>
    <p:extLst>
      <p:ext uri="{BB962C8B-B14F-4D97-AF65-F5344CB8AC3E}">
        <p14:creationId xmlns:p14="http://schemas.microsoft.com/office/powerpoint/2010/main" val="1662311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Implicit Warping</a:t>
            </a:r>
          </a:p>
        </p:txBody>
      </p:sp>
      <p:sp>
        <p:nvSpPr>
          <p:cNvPr id="5" name="テキスト ボックス 4">
            <a:extLst>
              <a:ext uri="{FF2B5EF4-FFF2-40B4-BE49-F238E27FC236}">
                <a16:creationId xmlns:a16="http://schemas.microsoft.com/office/drawing/2014/main" id="{8255C7AC-C508-4EF0-A1C8-0A09441554E1}"/>
              </a:ext>
            </a:extLst>
          </p:cNvPr>
          <p:cNvSpPr txBox="1"/>
          <p:nvPr/>
        </p:nvSpPr>
        <p:spPr>
          <a:xfrm>
            <a:off x="2752725" y="1604544"/>
            <a:ext cx="6686550" cy="4893647"/>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 random number </a:t>
            </a:r>
            <a:r>
              <a:rPr lang="en-US" altLang="ja-JP" sz="2400" dirty="0">
                <a:latin typeface="Consolas" panose="020B0609020204030204" pitchFamily="49" charset="0"/>
              </a:rPr>
              <a:t>ξ</a:t>
            </a:r>
            <a:endParaRPr lang="en-US" sz="2400" dirty="0">
              <a:latin typeface="Consolas" panose="020B0609020204030204" pitchFamily="49" charset="0"/>
            </a:endParaRP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 </a:t>
            </a:r>
            <a:r>
              <a:rPr lang="en-US" altLang="ja-JP" sz="2400" dirty="0">
                <a:latin typeface="Consolas" panose="020B0609020204030204" pitchFamily="49" charset="0"/>
              </a:rPr>
              <a:t>ξ</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 </a:t>
            </a:r>
            <a:r>
              <a:rPr lang="ja-JP" altLang="en-US" sz="2400" dirty="0">
                <a:latin typeface="Consolas" panose="020B0609020204030204" pitchFamily="49" charset="0"/>
              </a:rPr>
              <a:t>← </a:t>
            </a:r>
            <a:r>
              <a:rPr lang="en-US" altLang="ja-JP" sz="2400" dirty="0">
                <a:latin typeface="Consolas" panose="020B0609020204030204" pitchFamily="49" charset="0"/>
              </a:rPr>
              <a:t>0,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 </a:t>
            </a:r>
            <a:r>
              <a:rPr lang="en-US" sz="2400" i="1" dirty="0">
                <a:latin typeface="Consolas" panose="020B0609020204030204" pitchFamily="49" charset="0"/>
              </a:rPr>
              <a:t>r </a:t>
            </a:r>
            <a:r>
              <a:rPr lang="ja-JP" altLang="en-US" sz="2400" dirty="0">
                <a:latin typeface="Consolas" panose="020B0609020204030204" pitchFamily="49" charset="0"/>
              </a:rPr>
              <a:t>← </a:t>
            </a:r>
            <a:r>
              <a:rPr lang="en-US" altLang="ja-JP" sz="2400" dirty="0">
                <a:latin typeface="Consolas" panose="020B0609020204030204" pitchFamily="49" charset="0"/>
              </a:rPr>
              <a:t>0, </a:t>
            </a:r>
            <a:r>
              <a:rPr lang="en-US" sz="2400" i="1" dirty="0">
                <a:latin typeface="Consolas" panose="020B0609020204030204" pitchFamily="49" charset="0"/>
              </a:rPr>
              <a:t>c </a:t>
            </a:r>
            <a:r>
              <a:rPr lang="ja-JP" altLang="en-US" sz="2400" dirty="0">
                <a:latin typeface="Consolas" panose="020B0609020204030204" pitchFamily="49" charset="0"/>
              </a:rPr>
              <a:t>←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 </a:t>
            </a:r>
            <a:r>
              <a:rPr lang="en-US" sz="2400" dirty="0">
                <a:solidFill>
                  <a:srgbClr val="92D050"/>
                </a:solidFill>
                <a:latin typeface="Consolas" panose="020B0609020204030204" pitchFamily="49" charset="0"/>
              </a:rPr>
              <a:t>p </a:t>
            </a:r>
            <a:r>
              <a:rPr lang="ja-JP" altLang="en-US" sz="2400" dirty="0">
                <a:solidFill>
                  <a:srgbClr val="92D050"/>
                </a:solidFill>
                <a:latin typeface="Consolas" panose="020B0609020204030204" pitchFamily="49" charset="0"/>
              </a:rPr>
              <a:t>←</a:t>
            </a:r>
            <a:r>
              <a:rPr lang="en-US" sz="1600" dirty="0">
                <a:solidFill>
                  <a:srgbClr val="92D050"/>
                </a:solidFill>
                <a:latin typeface="Consolas" panose="020B0609020204030204" pitchFamily="49" charset="0"/>
              </a:rPr>
              <a:t> </a:t>
            </a:r>
            <a:r>
              <a:rPr lang="en-US" altLang="ja-JP" sz="2400" dirty="0">
                <a:solidFill>
                  <a:srgbClr val="92D050"/>
                </a:solidFill>
                <a:latin typeface="Consolas" panose="020B0609020204030204" pitchFamily="49" charset="0"/>
              </a:rPr>
              <a:t>W</a:t>
            </a:r>
            <a:r>
              <a:rPr lang="en-US" altLang="ja-JP" sz="1600" dirty="0">
                <a:solidFill>
                  <a:srgbClr val="92D050"/>
                </a:solidFill>
                <a:latin typeface="Consolas" panose="020B0609020204030204" pitchFamily="49" charset="0"/>
              </a:rPr>
              <a:t>i</a:t>
            </a:r>
            <a:r>
              <a:rPr lang="en-US" altLang="ja-JP" sz="2400" dirty="0">
                <a:solidFill>
                  <a:srgbClr val="92D050"/>
                </a:solidFill>
                <a:latin typeface="Consolas" panose="020B0609020204030204" pitchFamily="49" charset="0"/>
              </a:rPr>
              <a:t>/W</a:t>
            </a:r>
            <a:r>
              <a:rPr lang="en-US" altLang="ja-JP" sz="1600" dirty="0">
                <a:solidFill>
                  <a:srgbClr val="92D050"/>
                </a:solidFill>
                <a:latin typeface="Consolas" panose="020B0609020204030204" pitchFamily="49" charset="0"/>
              </a:rPr>
              <a:t>sum</a:t>
            </a:r>
            <a:endParaRPr lang="en-US" sz="2400" dirty="0">
              <a:solidFill>
                <a:srgbClr val="92D050"/>
              </a:solidFill>
              <a:latin typeface="Consolas" panose="020B0609020204030204" pitchFamily="49" charset="0"/>
            </a:endParaRPr>
          </a:p>
          <a:p>
            <a:r>
              <a:rPr lang="en-US" sz="2400" dirty="0">
                <a:latin typeface="Consolas" panose="020B0609020204030204" pitchFamily="49" charset="0"/>
              </a:rPr>
              <a:t>		if </a:t>
            </a:r>
            <a:r>
              <a:rPr lang="en-US" altLang="ja-JP" sz="2400" dirty="0">
                <a:latin typeface="Consolas" panose="020B0609020204030204" pitchFamily="49" charset="0"/>
              </a:rPr>
              <a:t>ξ</a:t>
            </a:r>
            <a:r>
              <a:rPr lang="en-US" sz="2400" dirty="0">
                <a:latin typeface="Consolas" panose="020B0609020204030204" pitchFamily="49" charset="0"/>
              </a:rPr>
              <a:t> &lt; r + c</a:t>
            </a:r>
            <a:r>
              <a:rPr lang="en-US" altLang="ja-JP" sz="2400" dirty="0">
                <a:latin typeface="Consolas" panose="020B0609020204030204" pitchFamily="49" charset="0"/>
              </a:rPr>
              <a:t>p</a:t>
            </a:r>
            <a:r>
              <a:rPr lang="en-US" altLang="ja-JP" sz="1600" dirty="0">
                <a:latin typeface="Consolas" panose="020B0609020204030204" pitchFamily="49" charset="0"/>
              </a:rPr>
              <a:t>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 c</a:t>
            </a:r>
            <a:r>
              <a:rPr lang="ja-JP" altLang="en-US" sz="2400" dirty="0">
                <a:latin typeface="Consolas" panose="020B0609020204030204" pitchFamily="49" charset="0"/>
              </a:rPr>
              <a:t> ← </a:t>
            </a:r>
            <a:r>
              <a:rPr lang="en-US" altLang="ja-JP" sz="2400" dirty="0">
                <a:latin typeface="Consolas" panose="020B0609020204030204" pitchFamily="49" charset="0"/>
              </a:rPr>
              <a:t>cp</a:t>
            </a:r>
          </a:p>
          <a:p>
            <a:r>
              <a:rPr lang="en-US" altLang="ja-JP" sz="2400" dirty="0">
                <a:latin typeface="Consolas" panose="020B0609020204030204" pitchFamily="49" charset="0"/>
              </a:rPr>
              <a:t>		else</a:t>
            </a:r>
          </a:p>
          <a:p>
            <a:r>
              <a:rPr lang="en-US" altLang="ja-JP" sz="2400" dirty="0">
                <a:latin typeface="Consolas" panose="020B0609020204030204" pitchFamily="49" charset="0"/>
              </a:rPr>
              <a:t>			r</a:t>
            </a:r>
            <a:r>
              <a:rPr lang="ja-JP" altLang="en-US" sz="2400" dirty="0">
                <a:latin typeface="Consolas" panose="020B0609020204030204" pitchFamily="49" charset="0"/>
              </a:rPr>
              <a:t> ← </a:t>
            </a:r>
            <a:r>
              <a:rPr lang="en-US" altLang="ja-JP" sz="2400" dirty="0">
                <a:latin typeface="Consolas" panose="020B0609020204030204" pitchFamily="49" charset="0"/>
              </a:rPr>
              <a:t>r + cp, c</a:t>
            </a:r>
            <a:r>
              <a:rPr lang="ja-JP" altLang="en-US" sz="2400" dirty="0">
                <a:latin typeface="Consolas" panose="020B0609020204030204" pitchFamily="49" charset="0"/>
              </a:rPr>
              <a:t> ← </a:t>
            </a:r>
            <a:r>
              <a:rPr lang="en-US" altLang="ja-JP" sz="2400" dirty="0">
                <a:latin typeface="Consolas" panose="020B0609020204030204" pitchFamily="49" charset="0"/>
              </a:rPr>
              <a:t>c(1-p)</a:t>
            </a:r>
          </a:p>
          <a:p>
            <a:r>
              <a:rPr lang="en-US" sz="2400" dirty="0">
                <a:latin typeface="Consolas" panose="020B0609020204030204" pitchFamily="49" charset="0"/>
              </a:rPr>
              <a:t>return </a:t>
            </a:r>
            <a:r>
              <a:rPr lang="en-US" sz="2400" i="1" dirty="0">
                <a:latin typeface="Consolas" panose="020B0609020204030204" pitchFamily="49" charset="0"/>
              </a:rPr>
              <a:t>I</a:t>
            </a:r>
          </a:p>
        </p:txBody>
      </p:sp>
    </p:spTree>
    <p:extLst>
      <p:ext uri="{BB962C8B-B14F-4D97-AF65-F5344CB8AC3E}">
        <p14:creationId xmlns:p14="http://schemas.microsoft.com/office/powerpoint/2010/main" val="3871975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Implicit Warping</a:t>
            </a:r>
          </a:p>
        </p:txBody>
      </p:sp>
      <p:sp>
        <p:nvSpPr>
          <p:cNvPr id="5" name="テキスト ボックス 4">
            <a:extLst>
              <a:ext uri="{FF2B5EF4-FFF2-40B4-BE49-F238E27FC236}">
                <a16:creationId xmlns:a16="http://schemas.microsoft.com/office/drawing/2014/main" id="{8255C7AC-C508-4EF0-A1C8-0A09441554E1}"/>
              </a:ext>
            </a:extLst>
          </p:cNvPr>
          <p:cNvSpPr txBox="1"/>
          <p:nvPr/>
        </p:nvSpPr>
        <p:spPr>
          <a:xfrm>
            <a:off x="2752725" y="1604544"/>
            <a:ext cx="6686550" cy="4893647"/>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 random number </a:t>
            </a:r>
            <a:r>
              <a:rPr lang="en-US" altLang="ja-JP" sz="2400" dirty="0">
                <a:latin typeface="Consolas" panose="020B0609020204030204" pitchFamily="49" charset="0"/>
              </a:rPr>
              <a:t>ξ</a:t>
            </a:r>
            <a:endParaRPr lang="en-US" sz="2400" dirty="0">
              <a:latin typeface="Consolas" panose="020B0609020204030204" pitchFamily="49" charset="0"/>
            </a:endParaRP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 </a:t>
            </a:r>
            <a:r>
              <a:rPr lang="en-US" altLang="ja-JP" sz="2400" dirty="0">
                <a:latin typeface="Consolas" panose="020B0609020204030204" pitchFamily="49" charset="0"/>
              </a:rPr>
              <a:t>ξ</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 </a:t>
            </a:r>
            <a:r>
              <a:rPr lang="ja-JP" altLang="en-US" sz="2400" dirty="0">
                <a:latin typeface="Consolas" panose="020B0609020204030204" pitchFamily="49" charset="0"/>
              </a:rPr>
              <a:t>← </a:t>
            </a:r>
            <a:r>
              <a:rPr lang="en-US" altLang="ja-JP" sz="2400" dirty="0">
                <a:latin typeface="Consolas" panose="020B0609020204030204" pitchFamily="49" charset="0"/>
              </a:rPr>
              <a:t>0,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 </a:t>
            </a:r>
            <a:r>
              <a:rPr lang="en-US" sz="2400" i="1" dirty="0">
                <a:latin typeface="Consolas" panose="020B0609020204030204" pitchFamily="49" charset="0"/>
              </a:rPr>
              <a:t>r </a:t>
            </a:r>
            <a:r>
              <a:rPr lang="ja-JP" altLang="en-US" sz="2400" dirty="0">
                <a:latin typeface="Consolas" panose="020B0609020204030204" pitchFamily="49" charset="0"/>
              </a:rPr>
              <a:t>← </a:t>
            </a:r>
            <a:r>
              <a:rPr lang="en-US" altLang="ja-JP" sz="2400" dirty="0">
                <a:latin typeface="Consolas" panose="020B0609020204030204" pitchFamily="49" charset="0"/>
              </a:rPr>
              <a:t>0, </a:t>
            </a:r>
            <a:r>
              <a:rPr lang="en-US" sz="2400" i="1" dirty="0">
                <a:latin typeface="Consolas" panose="020B0609020204030204" pitchFamily="49" charset="0"/>
              </a:rPr>
              <a:t>c </a:t>
            </a:r>
            <a:r>
              <a:rPr lang="ja-JP" altLang="en-US" sz="2400" dirty="0">
                <a:latin typeface="Consolas" panose="020B0609020204030204" pitchFamily="49" charset="0"/>
              </a:rPr>
              <a:t>←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 </a:t>
            </a:r>
            <a:r>
              <a:rPr lang="en-US" sz="2400" dirty="0">
                <a:latin typeface="Consolas" panose="020B0609020204030204" pitchFamily="49" charset="0"/>
              </a:rPr>
              <a:t>p </a:t>
            </a:r>
            <a:r>
              <a:rPr lang="ja-JP" altLang="en-US" sz="2400" dirty="0">
                <a:latin typeface="Consolas" panose="020B0609020204030204" pitchFamily="49" charset="0"/>
              </a:rPr>
              <a:t>←</a:t>
            </a:r>
            <a:r>
              <a:rPr lang="en-US" sz="16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i</a:t>
            </a:r>
            <a:r>
              <a:rPr lang="en-US" altLang="ja-JP" sz="2400" dirty="0">
                <a:latin typeface="Consolas" panose="020B0609020204030204" pitchFamily="49" charset="0"/>
              </a:rPr>
              <a:t>/W</a:t>
            </a:r>
            <a:r>
              <a:rPr lang="en-US" altLang="ja-JP" sz="1600" dirty="0">
                <a:latin typeface="Consolas" panose="020B0609020204030204" pitchFamily="49" charset="0"/>
              </a:rPr>
              <a:t>sum</a:t>
            </a:r>
            <a:endParaRPr lang="en-US" sz="2400" dirty="0">
              <a:latin typeface="Consolas" panose="020B0609020204030204" pitchFamily="49" charset="0"/>
            </a:endParaRPr>
          </a:p>
          <a:p>
            <a:r>
              <a:rPr lang="en-US" sz="2400" dirty="0">
                <a:latin typeface="Consolas" panose="020B0609020204030204" pitchFamily="49" charset="0"/>
              </a:rPr>
              <a:t>		if </a:t>
            </a:r>
            <a:r>
              <a:rPr lang="en-US" altLang="ja-JP" sz="2400" dirty="0">
                <a:latin typeface="Consolas" panose="020B0609020204030204" pitchFamily="49" charset="0"/>
              </a:rPr>
              <a:t>ξ</a:t>
            </a:r>
            <a:r>
              <a:rPr lang="en-US" sz="2400" dirty="0">
                <a:latin typeface="Consolas" panose="020B0609020204030204" pitchFamily="49" charset="0"/>
              </a:rPr>
              <a:t> &lt; r + c</a:t>
            </a:r>
            <a:r>
              <a:rPr lang="en-US" altLang="ja-JP" sz="2400" dirty="0">
                <a:latin typeface="Consolas" panose="020B0609020204030204" pitchFamily="49" charset="0"/>
              </a:rPr>
              <a:t>p</a:t>
            </a:r>
            <a:r>
              <a:rPr lang="en-US" altLang="ja-JP" sz="1600" dirty="0">
                <a:latin typeface="Consolas" panose="020B0609020204030204" pitchFamily="49" charset="0"/>
              </a:rPr>
              <a:t>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 c</a:t>
            </a:r>
            <a:r>
              <a:rPr lang="ja-JP" altLang="en-US" sz="2400" dirty="0">
                <a:latin typeface="Consolas" panose="020B0609020204030204" pitchFamily="49" charset="0"/>
              </a:rPr>
              <a:t> ← </a:t>
            </a:r>
            <a:r>
              <a:rPr lang="en-US" altLang="ja-JP" sz="2400" dirty="0">
                <a:latin typeface="Consolas" panose="020B0609020204030204" pitchFamily="49" charset="0"/>
              </a:rPr>
              <a:t>cp</a:t>
            </a:r>
          </a:p>
          <a:p>
            <a:r>
              <a:rPr lang="en-US" altLang="ja-JP" sz="2400" dirty="0">
                <a:latin typeface="Consolas" panose="020B0609020204030204" pitchFamily="49" charset="0"/>
              </a:rPr>
              <a:t>		else</a:t>
            </a:r>
          </a:p>
          <a:p>
            <a:r>
              <a:rPr lang="en-US" altLang="ja-JP" sz="2400" dirty="0">
                <a:latin typeface="Consolas" panose="020B0609020204030204" pitchFamily="49" charset="0"/>
              </a:rPr>
              <a:t>			</a:t>
            </a:r>
            <a:r>
              <a:rPr lang="en-US" altLang="ja-JP" sz="2400" dirty="0">
                <a:solidFill>
                  <a:schemeClr val="accent6"/>
                </a:solidFill>
                <a:latin typeface="Consolas" panose="020B0609020204030204" pitchFamily="49" charset="0"/>
              </a:rPr>
              <a:t>r</a:t>
            </a:r>
            <a:r>
              <a:rPr lang="ja-JP" altLang="en-US" sz="2400" dirty="0">
                <a:solidFill>
                  <a:schemeClr val="accent6"/>
                </a:solidFill>
                <a:latin typeface="Consolas" panose="020B0609020204030204" pitchFamily="49" charset="0"/>
              </a:rPr>
              <a:t> ← </a:t>
            </a:r>
            <a:r>
              <a:rPr lang="en-US" altLang="ja-JP" sz="2400" dirty="0">
                <a:solidFill>
                  <a:schemeClr val="accent6"/>
                </a:solidFill>
                <a:latin typeface="Consolas" panose="020B0609020204030204" pitchFamily="49" charset="0"/>
              </a:rPr>
              <a:t>r + cp</a:t>
            </a:r>
            <a:r>
              <a:rPr lang="en-US" altLang="ja-JP" sz="2400" dirty="0">
                <a:latin typeface="Consolas" panose="020B0609020204030204" pitchFamily="49" charset="0"/>
              </a:rPr>
              <a:t>, c</a:t>
            </a:r>
            <a:r>
              <a:rPr lang="ja-JP" altLang="en-US" sz="2400" dirty="0">
                <a:latin typeface="Consolas" panose="020B0609020204030204" pitchFamily="49" charset="0"/>
              </a:rPr>
              <a:t> ← </a:t>
            </a:r>
            <a:r>
              <a:rPr lang="en-US" altLang="ja-JP" sz="2400" dirty="0">
                <a:latin typeface="Consolas" panose="020B0609020204030204" pitchFamily="49" charset="0"/>
              </a:rPr>
              <a:t>c(1-p)</a:t>
            </a:r>
          </a:p>
          <a:p>
            <a:r>
              <a:rPr lang="en-US" sz="2400" dirty="0">
                <a:latin typeface="Consolas" panose="020B0609020204030204" pitchFamily="49" charset="0"/>
              </a:rPr>
              <a:t>return </a:t>
            </a:r>
            <a:r>
              <a:rPr lang="en-US" sz="2400" i="1" dirty="0">
                <a:latin typeface="Consolas" panose="020B0609020204030204" pitchFamily="49" charset="0"/>
              </a:rPr>
              <a:t>I</a:t>
            </a:r>
          </a:p>
        </p:txBody>
      </p:sp>
    </p:spTree>
    <p:extLst>
      <p:ext uri="{BB962C8B-B14F-4D97-AF65-F5344CB8AC3E}">
        <p14:creationId xmlns:p14="http://schemas.microsoft.com/office/powerpoint/2010/main" val="3420146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 with Implicit Warping</a:t>
            </a:r>
          </a:p>
        </p:txBody>
      </p:sp>
      <p:sp>
        <p:nvSpPr>
          <p:cNvPr id="7" name="テキスト ボックス 6">
            <a:extLst>
              <a:ext uri="{FF2B5EF4-FFF2-40B4-BE49-F238E27FC236}">
                <a16:creationId xmlns:a16="http://schemas.microsoft.com/office/drawing/2014/main" id="{B06829F7-5437-4F01-A378-5515646826CC}"/>
              </a:ext>
            </a:extLst>
          </p:cNvPr>
          <p:cNvSpPr txBox="1"/>
          <p:nvPr/>
        </p:nvSpPr>
        <p:spPr>
          <a:xfrm>
            <a:off x="5410200" y="6000750"/>
            <a:ext cx="3904706" cy="369332"/>
          </a:xfrm>
          <a:prstGeom prst="rect">
            <a:avLst/>
          </a:prstGeom>
          <a:noFill/>
        </p:spPr>
        <p:txBody>
          <a:bodyPr wrap="square">
            <a:spAutoFit/>
          </a:bodyPr>
          <a:lstStyle/>
          <a:p>
            <a:pPr algn="ctr"/>
            <a:r>
              <a:rPr lang="en-US" dirty="0">
                <a:latin typeface="Avenir Next LT Pro Light" panose="020B0304020202020204" pitchFamily="34" charset="0"/>
              </a:rPr>
              <a:t>Jumps technique [Efraimidis 2015]</a:t>
            </a:r>
            <a:endParaRPr lang="en-US" dirty="0"/>
          </a:p>
        </p:txBody>
      </p:sp>
      <p:sp>
        <p:nvSpPr>
          <p:cNvPr id="4" name="正方形/長方形 3">
            <a:extLst>
              <a:ext uri="{FF2B5EF4-FFF2-40B4-BE49-F238E27FC236}">
                <a16:creationId xmlns:a16="http://schemas.microsoft.com/office/drawing/2014/main" id="{6F814C9F-CCAD-4974-87CD-8A29FCDC6B9F}"/>
              </a:ext>
            </a:extLst>
          </p:cNvPr>
          <p:cNvSpPr/>
          <p:nvPr/>
        </p:nvSpPr>
        <p:spPr>
          <a:xfrm>
            <a:off x="3181350" y="3200400"/>
            <a:ext cx="5694208" cy="154305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ボックス 5">
            <a:extLst>
              <a:ext uri="{FF2B5EF4-FFF2-40B4-BE49-F238E27FC236}">
                <a16:creationId xmlns:a16="http://schemas.microsoft.com/office/drawing/2014/main" id="{464E7489-10A1-4B5C-A2ED-3BDDB8DEF407}"/>
              </a:ext>
            </a:extLst>
          </p:cNvPr>
          <p:cNvSpPr txBox="1"/>
          <p:nvPr/>
        </p:nvSpPr>
        <p:spPr>
          <a:xfrm>
            <a:off x="2752725" y="1604544"/>
            <a:ext cx="6686550" cy="4893647"/>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 random number </a:t>
            </a:r>
            <a:r>
              <a:rPr lang="en-US" altLang="ja-JP" sz="2400" dirty="0">
                <a:latin typeface="Consolas" panose="020B0609020204030204" pitchFamily="49" charset="0"/>
              </a:rPr>
              <a:t>ξ</a:t>
            </a:r>
            <a:endParaRPr lang="en-US" sz="2400" dirty="0">
              <a:latin typeface="Consolas" panose="020B0609020204030204" pitchFamily="49" charset="0"/>
            </a:endParaRP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 </a:t>
            </a:r>
            <a:r>
              <a:rPr lang="en-US" altLang="ja-JP" sz="2400" dirty="0">
                <a:latin typeface="Consolas" panose="020B0609020204030204" pitchFamily="49" charset="0"/>
              </a:rPr>
              <a:t>ξ</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 </a:t>
            </a:r>
            <a:r>
              <a:rPr lang="ja-JP" altLang="en-US" sz="2400" dirty="0">
                <a:latin typeface="Consolas" panose="020B0609020204030204" pitchFamily="49" charset="0"/>
              </a:rPr>
              <a:t>← </a:t>
            </a:r>
            <a:r>
              <a:rPr lang="en-US" altLang="ja-JP" sz="2400" dirty="0">
                <a:latin typeface="Consolas" panose="020B0609020204030204" pitchFamily="49" charset="0"/>
              </a:rPr>
              <a:t>0,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 </a:t>
            </a:r>
            <a:r>
              <a:rPr lang="en-US" sz="2400" i="1" dirty="0">
                <a:latin typeface="Consolas" panose="020B0609020204030204" pitchFamily="49" charset="0"/>
              </a:rPr>
              <a:t>r </a:t>
            </a:r>
            <a:r>
              <a:rPr lang="ja-JP" altLang="en-US" sz="2400" dirty="0">
                <a:latin typeface="Consolas" panose="020B0609020204030204" pitchFamily="49" charset="0"/>
              </a:rPr>
              <a:t>← </a:t>
            </a:r>
            <a:r>
              <a:rPr lang="en-US" altLang="ja-JP" sz="2400" dirty="0">
                <a:latin typeface="Consolas" panose="020B0609020204030204" pitchFamily="49" charset="0"/>
              </a:rPr>
              <a:t>0, </a:t>
            </a:r>
            <a:r>
              <a:rPr lang="en-US" sz="2400" i="1" dirty="0">
                <a:latin typeface="Consolas" panose="020B0609020204030204" pitchFamily="49" charset="0"/>
              </a:rPr>
              <a:t>c </a:t>
            </a:r>
            <a:r>
              <a:rPr lang="ja-JP" altLang="en-US" sz="2400" dirty="0">
                <a:latin typeface="Consolas" panose="020B0609020204030204" pitchFamily="49" charset="0"/>
              </a:rPr>
              <a:t>←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 </a:t>
            </a:r>
            <a:r>
              <a:rPr lang="en-US" sz="2400" dirty="0">
                <a:latin typeface="Consolas" panose="020B0609020204030204" pitchFamily="49" charset="0"/>
              </a:rPr>
              <a:t>p </a:t>
            </a:r>
            <a:r>
              <a:rPr lang="ja-JP" altLang="en-US" sz="2400" dirty="0">
                <a:latin typeface="Consolas" panose="020B0609020204030204" pitchFamily="49" charset="0"/>
              </a:rPr>
              <a:t>←</a:t>
            </a:r>
            <a:r>
              <a:rPr lang="en-US" sz="16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i</a:t>
            </a:r>
            <a:r>
              <a:rPr lang="en-US" altLang="ja-JP" sz="2400" dirty="0">
                <a:latin typeface="Consolas" panose="020B0609020204030204" pitchFamily="49" charset="0"/>
              </a:rPr>
              <a:t>/W</a:t>
            </a:r>
            <a:r>
              <a:rPr lang="en-US" altLang="ja-JP" sz="1600" dirty="0">
                <a:latin typeface="Consolas" panose="020B0609020204030204" pitchFamily="49" charset="0"/>
              </a:rPr>
              <a:t>sum</a:t>
            </a:r>
            <a:endParaRPr lang="en-US" sz="2400" dirty="0">
              <a:latin typeface="Consolas" panose="020B0609020204030204" pitchFamily="49" charset="0"/>
            </a:endParaRPr>
          </a:p>
          <a:p>
            <a:r>
              <a:rPr lang="en-US" sz="2400" dirty="0">
                <a:latin typeface="Consolas" panose="020B0609020204030204" pitchFamily="49" charset="0"/>
              </a:rPr>
              <a:t>		if </a:t>
            </a:r>
            <a:r>
              <a:rPr lang="en-US" altLang="ja-JP" sz="2400" dirty="0">
                <a:latin typeface="Consolas" panose="020B0609020204030204" pitchFamily="49" charset="0"/>
              </a:rPr>
              <a:t>ξ</a:t>
            </a:r>
            <a:r>
              <a:rPr lang="en-US" sz="2400" dirty="0">
                <a:latin typeface="Consolas" panose="020B0609020204030204" pitchFamily="49" charset="0"/>
              </a:rPr>
              <a:t> &lt; r + c</a:t>
            </a:r>
            <a:r>
              <a:rPr lang="en-US" altLang="ja-JP" sz="2400" dirty="0">
                <a:latin typeface="Consolas" panose="020B0609020204030204" pitchFamily="49" charset="0"/>
              </a:rPr>
              <a:t>p</a:t>
            </a:r>
            <a:r>
              <a:rPr lang="en-US" altLang="ja-JP" sz="1600" dirty="0">
                <a:latin typeface="Consolas" panose="020B0609020204030204" pitchFamily="49" charset="0"/>
              </a:rPr>
              <a:t>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 c</a:t>
            </a:r>
            <a:r>
              <a:rPr lang="ja-JP" altLang="en-US" sz="2400" dirty="0">
                <a:latin typeface="Consolas" panose="020B0609020204030204" pitchFamily="49" charset="0"/>
              </a:rPr>
              <a:t> ← </a:t>
            </a:r>
            <a:r>
              <a:rPr lang="en-US" altLang="ja-JP" sz="2400" dirty="0">
                <a:latin typeface="Consolas" panose="020B0609020204030204" pitchFamily="49" charset="0"/>
              </a:rPr>
              <a:t>cp</a:t>
            </a:r>
          </a:p>
          <a:p>
            <a:r>
              <a:rPr lang="en-US" altLang="ja-JP" sz="2400" dirty="0">
                <a:latin typeface="Consolas" panose="020B0609020204030204" pitchFamily="49" charset="0"/>
              </a:rPr>
              <a:t>		else</a:t>
            </a:r>
          </a:p>
          <a:p>
            <a:r>
              <a:rPr lang="en-US" altLang="ja-JP" sz="2400" dirty="0">
                <a:latin typeface="Consolas" panose="020B0609020204030204" pitchFamily="49" charset="0"/>
              </a:rPr>
              <a:t>			</a:t>
            </a:r>
            <a:r>
              <a:rPr lang="en-US" altLang="ja-JP" sz="2400" dirty="0">
                <a:solidFill>
                  <a:schemeClr val="accent6"/>
                </a:solidFill>
                <a:latin typeface="Consolas" panose="020B0609020204030204" pitchFamily="49" charset="0"/>
              </a:rPr>
              <a:t>r</a:t>
            </a:r>
            <a:r>
              <a:rPr lang="ja-JP" altLang="en-US" sz="2400" dirty="0">
                <a:solidFill>
                  <a:schemeClr val="accent6"/>
                </a:solidFill>
                <a:latin typeface="Consolas" panose="020B0609020204030204" pitchFamily="49" charset="0"/>
              </a:rPr>
              <a:t> ← </a:t>
            </a:r>
            <a:r>
              <a:rPr lang="en-US" altLang="ja-JP" sz="2400" dirty="0">
                <a:solidFill>
                  <a:schemeClr val="accent6"/>
                </a:solidFill>
                <a:latin typeface="Consolas" panose="020B0609020204030204" pitchFamily="49" charset="0"/>
              </a:rPr>
              <a:t>r + cp, c</a:t>
            </a:r>
            <a:r>
              <a:rPr lang="ja-JP" altLang="en-US" sz="2400" dirty="0">
                <a:solidFill>
                  <a:schemeClr val="accent6"/>
                </a:solidFill>
                <a:latin typeface="Consolas" panose="020B0609020204030204" pitchFamily="49" charset="0"/>
              </a:rPr>
              <a:t> ← </a:t>
            </a:r>
            <a:r>
              <a:rPr lang="en-US" altLang="ja-JP" sz="2400" dirty="0">
                <a:solidFill>
                  <a:schemeClr val="accent6"/>
                </a:solidFill>
                <a:latin typeface="Consolas" panose="020B0609020204030204" pitchFamily="49" charset="0"/>
              </a:rPr>
              <a:t>c(1-p)</a:t>
            </a:r>
          </a:p>
          <a:p>
            <a:r>
              <a:rPr lang="en-US" sz="2400" dirty="0">
                <a:latin typeface="Consolas" panose="020B0609020204030204" pitchFamily="49" charset="0"/>
              </a:rPr>
              <a:t>return </a:t>
            </a:r>
            <a:r>
              <a:rPr lang="en-US" sz="2400" i="1" dirty="0">
                <a:latin typeface="Consolas" panose="020B0609020204030204" pitchFamily="49" charset="0"/>
              </a:rPr>
              <a:t>I</a:t>
            </a:r>
          </a:p>
        </p:txBody>
      </p:sp>
    </p:spTree>
    <p:extLst>
      <p:ext uri="{BB962C8B-B14F-4D97-AF65-F5344CB8AC3E}">
        <p14:creationId xmlns:p14="http://schemas.microsoft.com/office/powerpoint/2010/main" val="57508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endParaRPr lang="en-US" dirty="0">
              <a:latin typeface="Avenir Next LT Pro Light" panose="020B0304020202020204" pitchFamily="34" charset="0"/>
            </a:endParaRPr>
          </a:p>
          <a:p>
            <a:pPr lvl="1"/>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Tree>
    <p:extLst>
      <p:ext uri="{BB962C8B-B14F-4D97-AF65-F5344CB8AC3E}">
        <p14:creationId xmlns:p14="http://schemas.microsoft.com/office/powerpoint/2010/main" val="2879839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Input stream is divided into multiple disjoint substreams</a:t>
            </a:r>
          </a:p>
          <a:p>
            <a:pPr lvl="1"/>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Tree>
    <p:extLst>
      <p:ext uri="{BB962C8B-B14F-4D97-AF65-F5344CB8AC3E}">
        <p14:creationId xmlns:p14="http://schemas.microsoft.com/office/powerpoint/2010/main" val="417105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Input stream is divided into multiple disjoint substreams</a:t>
            </a:r>
          </a:p>
          <a:p>
            <a:pPr lvl="1"/>
            <a:r>
              <a:rPr lang="en-US" dirty="0">
                <a:latin typeface="Avenir Next LT Pro Light" panose="020B0304020202020204" pitchFamily="34" charset="0"/>
              </a:rPr>
              <a:t>Make the best use of SIMD units</a:t>
            </a:r>
          </a:p>
          <a:p>
            <a:pPr lvl="1"/>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Tree>
    <p:extLst>
      <p:ext uri="{BB962C8B-B14F-4D97-AF65-F5344CB8AC3E}">
        <p14:creationId xmlns:p14="http://schemas.microsoft.com/office/powerpoint/2010/main" val="2974738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Input stream is divided into multiple disjoint substreams</a:t>
            </a:r>
          </a:p>
          <a:p>
            <a:pPr lvl="1"/>
            <a:r>
              <a:rPr lang="en-US" dirty="0">
                <a:latin typeface="Avenir Next LT Pro Light" panose="020B0304020202020204" pitchFamily="34" charset="0"/>
              </a:rPr>
              <a:t>Make the best use of SIMD units</a:t>
            </a:r>
          </a:p>
          <a:p>
            <a:pPr lvl="1"/>
            <a:r>
              <a:rPr lang="en-US" dirty="0">
                <a:latin typeface="Avenir Next LT Pro Light" panose="020B0304020202020204" pitchFamily="34" charset="0"/>
              </a:rPr>
              <a:t>Numerical errors can be reduced by using short substreams</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Tree>
    <p:extLst>
      <p:ext uri="{BB962C8B-B14F-4D97-AF65-F5344CB8AC3E}">
        <p14:creationId xmlns:p14="http://schemas.microsoft.com/office/powerpoint/2010/main" val="47372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ReSTIR</a:t>
            </a:r>
          </a:p>
          <a:p>
            <a:pPr lvl="1"/>
            <a:r>
              <a:rPr lang="en-US" dirty="0">
                <a:latin typeface="Avenir Next LT Pro Light" panose="020B0304020202020204" pitchFamily="34" charset="0"/>
              </a:rPr>
              <a:t>Resampled Importance Sampling</a:t>
            </a:r>
          </a:p>
          <a:p>
            <a:pPr lvl="1"/>
            <a:r>
              <a:rPr lang="en-US" dirty="0">
                <a:latin typeface="Avenir Next LT Pro Light" panose="020B0304020202020204" pitchFamily="34" charset="0"/>
              </a:rPr>
              <a:t>Weighted Reservoir Sampling</a:t>
            </a:r>
          </a:p>
          <a:p>
            <a:pPr marL="0" indent="0">
              <a:buNone/>
            </a:pPr>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Background</a:t>
            </a:r>
          </a:p>
        </p:txBody>
      </p:sp>
    </p:spTree>
    <p:extLst>
      <p:ext uri="{BB962C8B-B14F-4D97-AF65-F5344CB8AC3E}">
        <p14:creationId xmlns:p14="http://schemas.microsoft.com/office/powerpoint/2010/main" val="3394091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Total weight of each substream should be equal</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5" name="フリーフォーム: 図形 4">
            <a:extLst>
              <a:ext uri="{FF2B5EF4-FFF2-40B4-BE49-F238E27FC236}">
                <a16:creationId xmlns:a16="http://schemas.microsoft.com/office/drawing/2014/main" id="{8EC97AD2-86AD-4530-A61A-EAC9C60C7203}"/>
              </a:ext>
            </a:extLst>
          </p:cNvPr>
          <p:cNvSpPr/>
          <p:nvPr/>
        </p:nvSpPr>
        <p:spPr>
          <a:xfrm>
            <a:off x="2631781" y="2400300"/>
            <a:ext cx="6839014" cy="2000250"/>
          </a:xfrm>
          <a:custGeom>
            <a:avLst/>
            <a:gdLst>
              <a:gd name="connsiteX0" fmla="*/ 0 w 6578009"/>
              <a:gd name="connsiteY0" fmla="*/ 1105786 h 1353879"/>
              <a:gd name="connsiteX1" fmla="*/ 127591 w 6578009"/>
              <a:gd name="connsiteY1" fmla="*/ 800986 h 1353879"/>
              <a:gd name="connsiteX2" fmla="*/ 191386 w 6578009"/>
              <a:gd name="connsiteY2" fmla="*/ 701749 h 1353879"/>
              <a:gd name="connsiteX3" fmla="*/ 304800 w 6578009"/>
              <a:gd name="connsiteY3" fmla="*/ 559982 h 1353879"/>
              <a:gd name="connsiteX4" fmla="*/ 460744 w 6578009"/>
              <a:gd name="connsiteY4" fmla="*/ 467833 h 1353879"/>
              <a:gd name="connsiteX5" fmla="*/ 666307 w 6578009"/>
              <a:gd name="connsiteY5" fmla="*/ 389861 h 1353879"/>
              <a:gd name="connsiteX6" fmla="*/ 1006549 w 6578009"/>
              <a:gd name="connsiteY6" fmla="*/ 460744 h 1353879"/>
              <a:gd name="connsiteX7" fmla="*/ 1190847 w 6578009"/>
              <a:gd name="connsiteY7" fmla="*/ 630865 h 1353879"/>
              <a:gd name="connsiteX8" fmla="*/ 1311349 w 6578009"/>
              <a:gd name="connsiteY8" fmla="*/ 758456 h 1353879"/>
              <a:gd name="connsiteX9" fmla="*/ 1375144 w 6578009"/>
              <a:gd name="connsiteY9" fmla="*/ 836428 h 1353879"/>
              <a:gd name="connsiteX10" fmla="*/ 1559442 w 6578009"/>
              <a:gd name="connsiteY10" fmla="*/ 1013637 h 1353879"/>
              <a:gd name="connsiteX11" fmla="*/ 1807535 w 6578009"/>
              <a:gd name="connsiteY11" fmla="*/ 1226289 h 1353879"/>
              <a:gd name="connsiteX12" fmla="*/ 1977656 w 6578009"/>
              <a:gd name="connsiteY12" fmla="*/ 1261730 h 1353879"/>
              <a:gd name="connsiteX13" fmla="*/ 2176130 w 6578009"/>
              <a:gd name="connsiteY13" fmla="*/ 1240465 h 1353879"/>
              <a:gd name="connsiteX14" fmla="*/ 2459665 w 6578009"/>
              <a:gd name="connsiteY14" fmla="*/ 1084521 h 1353879"/>
              <a:gd name="connsiteX15" fmla="*/ 2558902 w 6578009"/>
              <a:gd name="connsiteY15" fmla="*/ 1034903 h 1353879"/>
              <a:gd name="connsiteX16" fmla="*/ 2651051 w 6578009"/>
              <a:gd name="connsiteY16" fmla="*/ 978196 h 1353879"/>
              <a:gd name="connsiteX17" fmla="*/ 2764465 w 6578009"/>
              <a:gd name="connsiteY17" fmla="*/ 935665 h 1353879"/>
              <a:gd name="connsiteX18" fmla="*/ 2863702 w 6578009"/>
              <a:gd name="connsiteY18" fmla="*/ 871870 h 1353879"/>
              <a:gd name="connsiteX19" fmla="*/ 3076354 w 6578009"/>
              <a:gd name="connsiteY19" fmla="*/ 815163 h 1353879"/>
              <a:gd name="connsiteX20" fmla="*/ 3345712 w 6578009"/>
              <a:gd name="connsiteY20" fmla="*/ 878958 h 1353879"/>
              <a:gd name="connsiteX21" fmla="*/ 3785191 w 6578009"/>
              <a:gd name="connsiteY21" fmla="*/ 1183758 h 1353879"/>
              <a:gd name="connsiteX22" fmla="*/ 4026195 w 6578009"/>
              <a:gd name="connsiteY22" fmla="*/ 1332614 h 1353879"/>
              <a:gd name="connsiteX23" fmla="*/ 4125433 w 6578009"/>
              <a:gd name="connsiteY23" fmla="*/ 1353879 h 1353879"/>
              <a:gd name="connsiteX24" fmla="*/ 4430233 w 6578009"/>
              <a:gd name="connsiteY24" fmla="*/ 1325526 h 1353879"/>
              <a:gd name="connsiteX25" fmla="*/ 4529470 w 6578009"/>
              <a:gd name="connsiteY25" fmla="*/ 1254642 h 1353879"/>
              <a:gd name="connsiteX26" fmla="*/ 4890977 w 6578009"/>
              <a:gd name="connsiteY26" fmla="*/ 992372 h 1353879"/>
              <a:gd name="connsiteX27" fmla="*/ 5358809 w 6578009"/>
              <a:gd name="connsiteY27" fmla="*/ 524540 h 1353879"/>
              <a:gd name="connsiteX28" fmla="*/ 5493488 w 6578009"/>
              <a:gd name="connsiteY28" fmla="*/ 396949 h 1353879"/>
              <a:gd name="connsiteX29" fmla="*/ 5606902 w 6578009"/>
              <a:gd name="connsiteY29" fmla="*/ 290624 h 1353879"/>
              <a:gd name="connsiteX30" fmla="*/ 5727405 w 6578009"/>
              <a:gd name="connsiteY30" fmla="*/ 170121 h 1353879"/>
              <a:gd name="connsiteX31" fmla="*/ 5989674 w 6578009"/>
              <a:gd name="connsiteY31" fmla="*/ 28354 h 1353879"/>
              <a:gd name="connsiteX32" fmla="*/ 6110177 w 6578009"/>
              <a:gd name="connsiteY32" fmla="*/ 0 h 1353879"/>
              <a:gd name="connsiteX33" fmla="*/ 6535479 w 6578009"/>
              <a:gd name="connsiteY33" fmla="*/ 14177 h 1353879"/>
              <a:gd name="connsiteX34" fmla="*/ 6578009 w 6578009"/>
              <a:gd name="connsiteY34" fmla="*/ 28354 h 13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78009" h="1353879">
                <a:moveTo>
                  <a:pt x="0" y="1105786"/>
                </a:moveTo>
                <a:cubicBezTo>
                  <a:pt x="33275" y="1020749"/>
                  <a:pt x="83717" y="883859"/>
                  <a:pt x="127591" y="800986"/>
                </a:cubicBezTo>
                <a:cubicBezTo>
                  <a:pt x="145990" y="766231"/>
                  <a:pt x="169305" y="734289"/>
                  <a:pt x="191386" y="701749"/>
                </a:cubicBezTo>
                <a:cubicBezTo>
                  <a:pt x="207852" y="677483"/>
                  <a:pt x="266111" y="586235"/>
                  <a:pt x="304800" y="559982"/>
                </a:cubicBezTo>
                <a:cubicBezTo>
                  <a:pt x="354762" y="526079"/>
                  <a:pt x="404290" y="489246"/>
                  <a:pt x="460744" y="467833"/>
                </a:cubicBezTo>
                <a:lnTo>
                  <a:pt x="666307" y="389861"/>
                </a:lnTo>
                <a:cubicBezTo>
                  <a:pt x="846942" y="401514"/>
                  <a:pt x="870079" y="376038"/>
                  <a:pt x="1006549" y="460744"/>
                </a:cubicBezTo>
                <a:cubicBezTo>
                  <a:pt x="1059710" y="493741"/>
                  <a:pt x="1151495" y="591513"/>
                  <a:pt x="1190847" y="630865"/>
                </a:cubicBezTo>
                <a:cubicBezTo>
                  <a:pt x="1233569" y="673587"/>
                  <a:pt x="1272384" y="710832"/>
                  <a:pt x="1311349" y="758456"/>
                </a:cubicBezTo>
                <a:cubicBezTo>
                  <a:pt x="1332614" y="784447"/>
                  <a:pt x="1352328" y="811787"/>
                  <a:pt x="1375144" y="836428"/>
                </a:cubicBezTo>
                <a:cubicBezTo>
                  <a:pt x="1487920" y="958226"/>
                  <a:pt x="1462562" y="922456"/>
                  <a:pt x="1559442" y="1013637"/>
                </a:cubicBezTo>
                <a:cubicBezTo>
                  <a:pt x="1632229" y="1082142"/>
                  <a:pt x="1710201" y="1179939"/>
                  <a:pt x="1807535" y="1226289"/>
                </a:cubicBezTo>
                <a:cubicBezTo>
                  <a:pt x="1856040" y="1249387"/>
                  <a:pt x="1927666" y="1254589"/>
                  <a:pt x="1977656" y="1261730"/>
                </a:cubicBezTo>
                <a:cubicBezTo>
                  <a:pt x="2043814" y="1254642"/>
                  <a:pt x="2112058" y="1258405"/>
                  <a:pt x="2176130" y="1240465"/>
                </a:cubicBezTo>
                <a:cubicBezTo>
                  <a:pt x="2256043" y="1218089"/>
                  <a:pt x="2385926" y="1125999"/>
                  <a:pt x="2459665" y="1084521"/>
                </a:cubicBezTo>
                <a:cubicBezTo>
                  <a:pt x="2491899" y="1066390"/>
                  <a:pt x="2526573" y="1052864"/>
                  <a:pt x="2558902" y="1034903"/>
                </a:cubicBezTo>
                <a:cubicBezTo>
                  <a:pt x="2590430" y="1017388"/>
                  <a:pt x="2618571" y="993876"/>
                  <a:pt x="2651051" y="978196"/>
                </a:cubicBezTo>
                <a:cubicBezTo>
                  <a:pt x="2687411" y="960643"/>
                  <a:pt x="2728352" y="953722"/>
                  <a:pt x="2764465" y="935665"/>
                </a:cubicBezTo>
                <a:cubicBezTo>
                  <a:pt x="2799638" y="918078"/>
                  <a:pt x="2828067" y="888500"/>
                  <a:pt x="2863702" y="871870"/>
                </a:cubicBezTo>
                <a:cubicBezTo>
                  <a:pt x="2920405" y="845409"/>
                  <a:pt x="3014407" y="828437"/>
                  <a:pt x="3076354" y="815163"/>
                </a:cubicBezTo>
                <a:cubicBezTo>
                  <a:pt x="3166140" y="836428"/>
                  <a:pt x="3262423" y="839251"/>
                  <a:pt x="3345712" y="878958"/>
                </a:cubicBezTo>
                <a:cubicBezTo>
                  <a:pt x="3764937" y="1078821"/>
                  <a:pt x="3565200" y="1037097"/>
                  <a:pt x="3785191" y="1183758"/>
                </a:cubicBezTo>
                <a:cubicBezTo>
                  <a:pt x="3863755" y="1236134"/>
                  <a:pt x="3933868" y="1312830"/>
                  <a:pt x="4026195" y="1332614"/>
                </a:cubicBezTo>
                <a:lnTo>
                  <a:pt x="4125433" y="1353879"/>
                </a:lnTo>
                <a:cubicBezTo>
                  <a:pt x="4227033" y="1344428"/>
                  <a:pt x="4331140" y="1349865"/>
                  <a:pt x="4430233" y="1325526"/>
                </a:cubicBezTo>
                <a:cubicBezTo>
                  <a:pt x="4469711" y="1315830"/>
                  <a:pt x="4495509" y="1276984"/>
                  <a:pt x="4529470" y="1254642"/>
                </a:cubicBezTo>
                <a:cubicBezTo>
                  <a:pt x="4746902" y="1111595"/>
                  <a:pt x="4675404" y="1182077"/>
                  <a:pt x="4890977" y="992372"/>
                </a:cubicBezTo>
                <a:cubicBezTo>
                  <a:pt x="5023932" y="875371"/>
                  <a:pt x="5262639" y="620710"/>
                  <a:pt x="5358809" y="524540"/>
                </a:cubicBezTo>
                <a:cubicBezTo>
                  <a:pt x="5402537" y="480812"/>
                  <a:pt x="5448494" y="439372"/>
                  <a:pt x="5493488" y="396949"/>
                </a:cubicBezTo>
                <a:cubicBezTo>
                  <a:pt x="5531192" y="361400"/>
                  <a:pt x="5569700" y="326698"/>
                  <a:pt x="5606902" y="290624"/>
                </a:cubicBezTo>
                <a:cubicBezTo>
                  <a:pt x="5647683" y="251079"/>
                  <a:pt x="5679026" y="199893"/>
                  <a:pt x="5727405" y="170121"/>
                </a:cubicBezTo>
                <a:cubicBezTo>
                  <a:pt x="5845401" y="97508"/>
                  <a:pt x="5878362" y="60157"/>
                  <a:pt x="5989674" y="28354"/>
                </a:cubicBezTo>
                <a:cubicBezTo>
                  <a:pt x="6029351" y="17018"/>
                  <a:pt x="6070009" y="9451"/>
                  <a:pt x="6110177" y="0"/>
                </a:cubicBezTo>
                <a:cubicBezTo>
                  <a:pt x="6251944" y="4726"/>
                  <a:pt x="6393893" y="5596"/>
                  <a:pt x="6535479" y="14177"/>
                </a:cubicBezTo>
                <a:cubicBezTo>
                  <a:pt x="6550395" y="15081"/>
                  <a:pt x="6578009" y="28354"/>
                  <a:pt x="6578009" y="2835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正方形/長方形 9">
            <a:extLst>
              <a:ext uri="{FF2B5EF4-FFF2-40B4-BE49-F238E27FC236}">
                <a16:creationId xmlns:a16="http://schemas.microsoft.com/office/drawing/2014/main" id="{06E7A70C-3F84-4355-8301-610D78157585}"/>
              </a:ext>
            </a:extLst>
          </p:cNvPr>
          <p:cNvSpPr/>
          <p:nvPr/>
        </p:nvSpPr>
        <p:spPr>
          <a:xfrm>
            <a:off x="2619817" y="2407617"/>
            <a:ext cx="6839016" cy="20002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楕円 3">
            <a:extLst>
              <a:ext uri="{FF2B5EF4-FFF2-40B4-BE49-F238E27FC236}">
                <a16:creationId xmlns:a16="http://schemas.microsoft.com/office/drawing/2014/main" id="{700CABD9-0FEE-44CB-A003-CFE50EF504D1}"/>
              </a:ext>
            </a:extLst>
          </p:cNvPr>
          <p:cNvSpPr/>
          <p:nvPr/>
        </p:nvSpPr>
        <p:spPr>
          <a:xfrm>
            <a:off x="2624247" y="4562170"/>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10">
            <a:extLst>
              <a:ext uri="{FF2B5EF4-FFF2-40B4-BE49-F238E27FC236}">
                <a16:creationId xmlns:a16="http://schemas.microsoft.com/office/drawing/2014/main" id="{901D48EC-4A4D-46DB-86CB-DD592FFF5555}"/>
              </a:ext>
            </a:extLst>
          </p:cNvPr>
          <p:cNvSpPr/>
          <p:nvPr/>
        </p:nvSpPr>
        <p:spPr>
          <a:xfrm>
            <a:off x="2967149" y="4562170"/>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0303D2B0-4D58-47BA-A867-64C1140AA36C}"/>
              </a:ext>
            </a:extLst>
          </p:cNvPr>
          <p:cNvSpPr/>
          <p:nvPr/>
        </p:nvSpPr>
        <p:spPr>
          <a:xfrm>
            <a:off x="3310051" y="4559731"/>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楕円 12">
            <a:extLst>
              <a:ext uri="{FF2B5EF4-FFF2-40B4-BE49-F238E27FC236}">
                <a16:creationId xmlns:a16="http://schemas.microsoft.com/office/drawing/2014/main" id="{CBA0257C-D2BB-4959-ACA7-93BA5E532CB8}"/>
              </a:ext>
            </a:extLst>
          </p:cNvPr>
          <p:cNvSpPr/>
          <p:nvPr/>
        </p:nvSpPr>
        <p:spPr>
          <a:xfrm>
            <a:off x="3648083" y="4557292"/>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AEB29613-32AE-4150-9049-2E132961C2FE}"/>
              </a:ext>
            </a:extLst>
          </p:cNvPr>
          <p:cNvSpPr/>
          <p:nvPr/>
        </p:nvSpPr>
        <p:spPr>
          <a:xfrm>
            <a:off x="3986115" y="4564609"/>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30C91664-F7F2-4BE9-8D6B-4532F281C5C4}"/>
              </a:ext>
            </a:extLst>
          </p:cNvPr>
          <p:cNvSpPr/>
          <p:nvPr/>
        </p:nvSpPr>
        <p:spPr>
          <a:xfrm>
            <a:off x="4333887" y="4566600"/>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3A91DC0D-90FF-430F-A8F7-7F51C374A736}"/>
              </a:ext>
            </a:extLst>
          </p:cNvPr>
          <p:cNvSpPr/>
          <p:nvPr/>
        </p:nvSpPr>
        <p:spPr>
          <a:xfrm>
            <a:off x="4676789" y="4566600"/>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88B67EC6-F6F6-4DD9-8AD8-9EC9C5985ED8}"/>
              </a:ext>
            </a:extLst>
          </p:cNvPr>
          <p:cNvSpPr/>
          <p:nvPr/>
        </p:nvSpPr>
        <p:spPr>
          <a:xfrm>
            <a:off x="5019691" y="4564161"/>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338B5701-7D34-42E4-B8D8-6D4E8CB5688D}"/>
              </a:ext>
            </a:extLst>
          </p:cNvPr>
          <p:cNvSpPr/>
          <p:nvPr/>
        </p:nvSpPr>
        <p:spPr>
          <a:xfrm>
            <a:off x="5357723" y="4561722"/>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674A3E8A-6FD8-4324-A791-9DBD52981B26}"/>
              </a:ext>
            </a:extLst>
          </p:cNvPr>
          <p:cNvSpPr/>
          <p:nvPr/>
        </p:nvSpPr>
        <p:spPr>
          <a:xfrm>
            <a:off x="5695755" y="4564161"/>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44D453BD-C3EB-4AC0-A764-8A668DEC3451}"/>
              </a:ext>
            </a:extLst>
          </p:cNvPr>
          <p:cNvSpPr/>
          <p:nvPr/>
        </p:nvSpPr>
        <p:spPr>
          <a:xfrm>
            <a:off x="6053723" y="4561722"/>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B9A78689-5122-4201-A646-2ECF50450FB0}"/>
              </a:ext>
            </a:extLst>
          </p:cNvPr>
          <p:cNvSpPr/>
          <p:nvPr/>
        </p:nvSpPr>
        <p:spPr>
          <a:xfrm>
            <a:off x="6396625" y="4561722"/>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FE336E8E-77B6-456F-82F1-AD6912DC4397}"/>
              </a:ext>
            </a:extLst>
          </p:cNvPr>
          <p:cNvSpPr/>
          <p:nvPr/>
        </p:nvSpPr>
        <p:spPr>
          <a:xfrm>
            <a:off x="6739527" y="4559283"/>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C9E3934-3F12-49E8-BF97-63A47D8A32BB}"/>
              </a:ext>
            </a:extLst>
          </p:cNvPr>
          <p:cNvSpPr/>
          <p:nvPr/>
        </p:nvSpPr>
        <p:spPr>
          <a:xfrm>
            <a:off x="7077559" y="4556844"/>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F7A846CB-1BA2-4998-99C9-8474317CDEFD}"/>
              </a:ext>
            </a:extLst>
          </p:cNvPr>
          <p:cNvSpPr/>
          <p:nvPr/>
        </p:nvSpPr>
        <p:spPr>
          <a:xfrm>
            <a:off x="7415591" y="4564161"/>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D16C2E7C-2406-4B8E-981F-26B18BFCFE7B}"/>
              </a:ext>
            </a:extLst>
          </p:cNvPr>
          <p:cNvSpPr/>
          <p:nvPr/>
        </p:nvSpPr>
        <p:spPr>
          <a:xfrm>
            <a:off x="7758493" y="4565856"/>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60F6A2FA-61EC-4C93-8A67-D9F44360BFBF}"/>
              </a:ext>
            </a:extLst>
          </p:cNvPr>
          <p:cNvSpPr/>
          <p:nvPr/>
        </p:nvSpPr>
        <p:spPr>
          <a:xfrm>
            <a:off x="8101395" y="4565856"/>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4F93FF57-F198-44AA-80EB-19B6A0E0EAB4}"/>
              </a:ext>
            </a:extLst>
          </p:cNvPr>
          <p:cNvSpPr/>
          <p:nvPr/>
        </p:nvSpPr>
        <p:spPr>
          <a:xfrm>
            <a:off x="8444297" y="4563417"/>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C77F9B8B-A154-4D79-984E-2EE504734B8B}"/>
              </a:ext>
            </a:extLst>
          </p:cNvPr>
          <p:cNvSpPr/>
          <p:nvPr/>
        </p:nvSpPr>
        <p:spPr>
          <a:xfrm>
            <a:off x="8782329" y="4560978"/>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C4987FF-1704-4779-A668-A5E7222950A2}"/>
              </a:ext>
            </a:extLst>
          </p:cNvPr>
          <p:cNvSpPr/>
          <p:nvPr/>
        </p:nvSpPr>
        <p:spPr>
          <a:xfrm>
            <a:off x="9120361" y="4568295"/>
            <a:ext cx="342902" cy="347472"/>
          </a:xfrm>
          <a:prstGeom prst="ellipse">
            <a:avLst/>
          </a:prstGeom>
          <a:noFill/>
          <a:ln w="381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テキスト ボックス 32">
            <a:extLst>
              <a:ext uri="{FF2B5EF4-FFF2-40B4-BE49-F238E27FC236}">
                <a16:creationId xmlns:a16="http://schemas.microsoft.com/office/drawing/2014/main" id="{85F70753-7CA3-4344-A712-66BC2BFFAC59}"/>
              </a:ext>
            </a:extLst>
          </p:cNvPr>
          <p:cNvSpPr txBox="1"/>
          <p:nvPr/>
        </p:nvSpPr>
        <p:spPr>
          <a:xfrm>
            <a:off x="561509" y="4499747"/>
            <a:ext cx="1929067" cy="461665"/>
          </a:xfrm>
          <a:prstGeom prst="rect">
            <a:avLst/>
          </a:prstGeom>
          <a:noFill/>
        </p:spPr>
        <p:txBody>
          <a:bodyPr wrap="square">
            <a:spAutoFit/>
          </a:bodyPr>
          <a:lstStyle/>
          <a:p>
            <a:pPr algn="ctr"/>
            <a:r>
              <a:rPr lang="en-US" sz="2400" dirty="0">
                <a:latin typeface="Avenir Next LT Pro Light" panose="020B0304020202020204" pitchFamily="34" charset="0"/>
              </a:rPr>
              <a:t>input stream</a:t>
            </a:r>
          </a:p>
        </p:txBody>
      </p:sp>
    </p:spTree>
    <p:extLst>
      <p:ext uri="{BB962C8B-B14F-4D97-AF65-F5344CB8AC3E}">
        <p14:creationId xmlns:p14="http://schemas.microsoft.com/office/powerpoint/2010/main" val="3614440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Total weight of each substream should be equal</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5" name="フリーフォーム: 図形 4">
            <a:extLst>
              <a:ext uri="{FF2B5EF4-FFF2-40B4-BE49-F238E27FC236}">
                <a16:creationId xmlns:a16="http://schemas.microsoft.com/office/drawing/2014/main" id="{8EC97AD2-86AD-4530-A61A-EAC9C60C7203}"/>
              </a:ext>
            </a:extLst>
          </p:cNvPr>
          <p:cNvSpPr/>
          <p:nvPr/>
        </p:nvSpPr>
        <p:spPr>
          <a:xfrm>
            <a:off x="2631781" y="2400300"/>
            <a:ext cx="6839014" cy="2000250"/>
          </a:xfrm>
          <a:custGeom>
            <a:avLst/>
            <a:gdLst>
              <a:gd name="connsiteX0" fmla="*/ 0 w 6578009"/>
              <a:gd name="connsiteY0" fmla="*/ 1105786 h 1353879"/>
              <a:gd name="connsiteX1" fmla="*/ 127591 w 6578009"/>
              <a:gd name="connsiteY1" fmla="*/ 800986 h 1353879"/>
              <a:gd name="connsiteX2" fmla="*/ 191386 w 6578009"/>
              <a:gd name="connsiteY2" fmla="*/ 701749 h 1353879"/>
              <a:gd name="connsiteX3" fmla="*/ 304800 w 6578009"/>
              <a:gd name="connsiteY3" fmla="*/ 559982 h 1353879"/>
              <a:gd name="connsiteX4" fmla="*/ 460744 w 6578009"/>
              <a:gd name="connsiteY4" fmla="*/ 467833 h 1353879"/>
              <a:gd name="connsiteX5" fmla="*/ 666307 w 6578009"/>
              <a:gd name="connsiteY5" fmla="*/ 389861 h 1353879"/>
              <a:gd name="connsiteX6" fmla="*/ 1006549 w 6578009"/>
              <a:gd name="connsiteY6" fmla="*/ 460744 h 1353879"/>
              <a:gd name="connsiteX7" fmla="*/ 1190847 w 6578009"/>
              <a:gd name="connsiteY7" fmla="*/ 630865 h 1353879"/>
              <a:gd name="connsiteX8" fmla="*/ 1311349 w 6578009"/>
              <a:gd name="connsiteY8" fmla="*/ 758456 h 1353879"/>
              <a:gd name="connsiteX9" fmla="*/ 1375144 w 6578009"/>
              <a:gd name="connsiteY9" fmla="*/ 836428 h 1353879"/>
              <a:gd name="connsiteX10" fmla="*/ 1559442 w 6578009"/>
              <a:gd name="connsiteY10" fmla="*/ 1013637 h 1353879"/>
              <a:gd name="connsiteX11" fmla="*/ 1807535 w 6578009"/>
              <a:gd name="connsiteY11" fmla="*/ 1226289 h 1353879"/>
              <a:gd name="connsiteX12" fmla="*/ 1977656 w 6578009"/>
              <a:gd name="connsiteY12" fmla="*/ 1261730 h 1353879"/>
              <a:gd name="connsiteX13" fmla="*/ 2176130 w 6578009"/>
              <a:gd name="connsiteY13" fmla="*/ 1240465 h 1353879"/>
              <a:gd name="connsiteX14" fmla="*/ 2459665 w 6578009"/>
              <a:gd name="connsiteY14" fmla="*/ 1084521 h 1353879"/>
              <a:gd name="connsiteX15" fmla="*/ 2558902 w 6578009"/>
              <a:gd name="connsiteY15" fmla="*/ 1034903 h 1353879"/>
              <a:gd name="connsiteX16" fmla="*/ 2651051 w 6578009"/>
              <a:gd name="connsiteY16" fmla="*/ 978196 h 1353879"/>
              <a:gd name="connsiteX17" fmla="*/ 2764465 w 6578009"/>
              <a:gd name="connsiteY17" fmla="*/ 935665 h 1353879"/>
              <a:gd name="connsiteX18" fmla="*/ 2863702 w 6578009"/>
              <a:gd name="connsiteY18" fmla="*/ 871870 h 1353879"/>
              <a:gd name="connsiteX19" fmla="*/ 3076354 w 6578009"/>
              <a:gd name="connsiteY19" fmla="*/ 815163 h 1353879"/>
              <a:gd name="connsiteX20" fmla="*/ 3345712 w 6578009"/>
              <a:gd name="connsiteY20" fmla="*/ 878958 h 1353879"/>
              <a:gd name="connsiteX21" fmla="*/ 3785191 w 6578009"/>
              <a:gd name="connsiteY21" fmla="*/ 1183758 h 1353879"/>
              <a:gd name="connsiteX22" fmla="*/ 4026195 w 6578009"/>
              <a:gd name="connsiteY22" fmla="*/ 1332614 h 1353879"/>
              <a:gd name="connsiteX23" fmla="*/ 4125433 w 6578009"/>
              <a:gd name="connsiteY23" fmla="*/ 1353879 h 1353879"/>
              <a:gd name="connsiteX24" fmla="*/ 4430233 w 6578009"/>
              <a:gd name="connsiteY24" fmla="*/ 1325526 h 1353879"/>
              <a:gd name="connsiteX25" fmla="*/ 4529470 w 6578009"/>
              <a:gd name="connsiteY25" fmla="*/ 1254642 h 1353879"/>
              <a:gd name="connsiteX26" fmla="*/ 4890977 w 6578009"/>
              <a:gd name="connsiteY26" fmla="*/ 992372 h 1353879"/>
              <a:gd name="connsiteX27" fmla="*/ 5358809 w 6578009"/>
              <a:gd name="connsiteY27" fmla="*/ 524540 h 1353879"/>
              <a:gd name="connsiteX28" fmla="*/ 5493488 w 6578009"/>
              <a:gd name="connsiteY28" fmla="*/ 396949 h 1353879"/>
              <a:gd name="connsiteX29" fmla="*/ 5606902 w 6578009"/>
              <a:gd name="connsiteY29" fmla="*/ 290624 h 1353879"/>
              <a:gd name="connsiteX30" fmla="*/ 5727405 w 6578009"/>
              <a:gd name="connsiteY30" fmla="*/ 170121 h 1353879"/>
              <a:gd name="connsiteX31" fmla="*/ 5989674 w 6578009"/>
              <a:gd name="connsiteY31" fmla="*/ 28354 h 1353879"/>
              <a:gd name="connsiteX32" fmla="*/ 6110177 w 6578009"/>
              <a:gd name="connsiteY32" fmla="*/ 0 h 1353879"/>
              <a:gd name="connsiteX33" fmla="*/ 6535479 w 6578009"/>
              <a:gd name="connsiteY33" fmla="*/ 14177 h 1353879"/>
              <a:gd name="connsiteX34" fmla="*/ 6578009 w 6578009"/>
              <a:gd name="connsiteY34" fmla="*/ 28354 h 13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78009" h="1353879">
                <a:moveTo>
                  <a:pt x="0" y="1105786"/>
                </a:moveTo>
                <a:cubicBezTo>
                  <a:pt x="33275" y="1020749"/>
                  <a:pt x="83717" y="883859"/>
                  <a:pt x="127591" y="800986"/>
                </a:cubicBezTo>
                <a:cubicBezTo>
                  <a:pt x="145990" y="766231"/>
                  <a:pt x="169305" y="734289"/>
                  <a:pt x="191386" y="701749"/>
                </a:cubicBezTo>
                <a:cubicBezTo>
                  <a:pt x="207852" y="677483"/>
                  <a:pt x="266111" y="586235"/>
                  <a:pt x="304800" y="559982"/>
                </a:cubicBezTo>
                <a:cubicBezTo>
                  <a:pt x="354762" y="526079"/>
                  <a:pt x="404290" y="489246"/>
                  <a:pt x="460744" y="467833"/>
                </a:cubicBezTo>
                <a:lnTo>
                  <a:pt x="666307" y="389861"/>
                </a:lnTo>
                <a:cubicBezTo>
                  <a:pt x="846942" y="401514"/>
                  <a:pt x="870079" y="376038"/>
                  <a:pt x="1006549" y="460744"/>
                </a:cubicBezTo>
                <a:cubicBezTo>
                  <a:pt x="1059710" y="493741"/>
                  <a:pt x="1151495" y="591513"/>
                  <a:pt x="1190847" y="630865"/>
                </a:cubicBezTo>
                <a:cubicBezTo>
                  <a:pt x="1233569" y="673587"/>
                  <a:pt x="1272384" y="710832"/>
                  <a:pt x="1311349" y="758456"/>
                </a:cubicBezTo>
                <a:cubicBezTo>
                  <a:pt x="1332614" y="784447"/>
                  <a:pt x="1352328" y="811787"/>
                  <a:pt x="1375144" y="836428"/>
                </a:cubicBezTo>
                <a:cubicBezTo>
                  <a:pt x="1487920" y="958226"/>
                  <a:pt x="1462562" y="922456"/>
                  <a:pt x="1559442" y="1013637"/>
                </a:cubicBezTo>
                <a:cubicBezTo>
                  <a:pt x="1632229" y="1082142"/>
                  <a:pt x="1710201" y="1179939"/>
                  <a:pt x="1807535" y="1226289"/>
                </a:cubicBezTo>
                <a:cubicBezTo>
                  <a:pt x="1856040" y="1249387"/>
                  <a:pt x="1927666" y="1254589"/>
                  <a:pt x="1977656" y="1261730"/>
                </a:cubicBezTo>
                <a:cubicBezTo>
                  <a:pt x="2043814" y="1254642"/>
                  <a:pt x="2112058" y="1258405"/>
                  <a:pt x="2176130" y="1240465"/>
                </a:cubicBezTo>
                <a:cubicBezTo>
                  <a:pt x="2256043" y="1218089"/>
                  <a:pt x="2385926" y="1125999"/>
                  <a:pt x="2459665" y="1084521"/>
                </a:cubicBezTo>
                <a:cubicBezTo>
                  <a:pt x="2491899" y="1066390"/>
                  <a:pt x="2526573" y="1052864"/>
                  <a:pt x="2558902" y="1034903"/>
                </a:cubicBezTo>
                <a:cubicBezTo>
                  <a:pt x="2590430" y="1017388"/>
                  <a:pt x="2618571" y="993876"/>
                  <a:pt x="2651051" y="978196"/>
                </a:cubicBezTo>
                <a:cubicBezTo>
                  <a:pt x="2687411" y="960643"/>
                  <a:pt x="2728352" y="953722"/>
                  <a:pt x="2764465" y="935665"/>
                </a:cubicBezTo>
                <a:cubicBezTo>
                  <a:pt x="2799638" y="918078"/>
                  <a:pt x="2828067" y="888500"/>
                  <a:pt x="2863702" y="871870"/>
                </a:cubicBezTo>
                <a:cubicBezTo>
                  <a:pt x="2920405" y="845409"/>
                  <a:pt x="3014407" y="828437"/>
                  <a:pt x="3076354" y="815163"/>
                </a:cubicBezTo>
                <a:cubicBezTo>
                  <a:pt x="3166140" y="836428"/>
                  <a:pt x="3262423" y="839251"/>
                  <a:pt x="3345712" y="878958"/>
                </a:cubicBezTo>
                <a:cubicBezTo>
                  <a:pt x="3764937" y="1078821"/>
                  <a:pt x="3565200" y="1037097"/>
                  <a:pt x="3785191" y="1183758"/>
                </a:cubicBezTo>
                <a:cubicBezTo>
                  <a:pt x="3863755" y="1236134"/>
                  <a:pt x="3933868" y="1312830"/>
                  <a:pt x="4026195" y="1332614"/>
                </a:cubicBezTo>
                <a:lnTo>
                  <a:pt x="4125433" y="1353879"/>
                </a:lnTo>
                <a:cubicBezTo>
                  <a:pt x="4227033" y="1344428"/>
                  <a:pt x="4331140" y="1349865"/>
                  <a:pt x="4430233" y="1325526"/>
                </a:cubicBezTo>
                <a:cubicBezTo>
                  <a:pt x="4469711" y="1315830"/>
                  <a:pt x="4495509" y="1276984"/>
                  <a:pt x="4529470" y="1254642"/>
                </a:cubicBezTo>
                <a:cubicBezTo>
                  <a:pt x="4746902" y="1111595"/>
                  <a:pt x="4675404" y="1182077"/>
                  <a:pt x="4890977" y="992372"/>
                </a:cubicBezTo>
                <a:cubicBezTo>
                  <a:pt x="5023932" y="875371"/>
                  <a:pt x="5262639" y="620710"/>
                  <a:pt x="5358809" y="524540"/>
                </a:cubicBezTo>
                <a:cubicBezTo>
                  <a:pt x="5402537" y="480812"/>
                  <a:pt x="5448494" y="439372"/>
                  <a:pt x="5493488" y="396949"/>
                </a:cubicBezTo>
                <a:cubicBezTo>
                  <a:pt x="5531192" y="361400"/>
                  <a:pt x="5569700" y="326698"/>
                  <a:pt x="5606902" y="290624"/>
                </a:cubicBezTo>
                <a:cubicBezTo>
                  <a:pt x="5647683" y="251079"/>
                  <a:pt x="5679026" y="199893"/>
                  <a:pt x="5727405" y="170121"/>
                </a:cubicBezTo>
                <a:cubicBezTo>
                  <a:pt x="5845401" y="97508"/>
                  <a:pt x="5878362" y="60157"/>
                  <a:pt x="5989674" y="28354"/>
                </a:cubicBezTo>
                <a:cubicBezTo>
                  <a:pt x="6029351" y="17018"/>
                  <a:pt x="6070009" y="9451"/>
                  <a:pt x="6110177" y="0"/>
                </a:cubicBezTo>
                <a:cubicBezTo>
                  <a:pt x="6251944" y="4726"/>
                  <a:pt x="6393893" y="5596"/>
                  <a:pt x="6535479" y="14177"/>
                </a:cubicBezTo>
                <a:cubicBezTo>
                  <a:pt x="6550395" y="15081"/>
                  <a:pt x="6578009" y="28354"/>
                  <a:pt x="6578009" y="2835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正方形/長方形 9">
            <a:extLst>
              <a:ext uri="{FF2B5EF4-FFF2-40B4-BE49-F238E27FC236}">
                <a16:creationId xmlns:a16="http://schemas.microsoft.com/office/drawing/2014/main" id="{06E7A70C-3F84-4355-8301-610D78157585}"/>
              </a:ext>
            </a:extLst>
          </p:cNvPr>
          <p:cNvSpPr/>
          <p:nvPr/>
        </p:nvSpPr>
        <p:spPr>
          <a:xfrm>
            <a:off x="2619817" y="2407617"/>
            <a:ext cx="6839016" cy="20002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楕円 3">
            <a:extLst>
              <a:ext uri="{FF2B5EF4-FFF2-40B4-BE49-F238E27FC236}">
                <a16:creationId xmlns:a16="http://schemas.microsoft.com/office/drawing/2014/main" id="{700CABD9-0FEE-44CB-A003-CFE50EF504D1}"/>
              </a:ext>
            </a:extLst>
          </p:cNvPr>
          <p:cNvSpPr/>
          <p:nvPr/>
        </p:nvSpPr>
        <p:spPr>
          <a:xfrm>
            <a:off x="2624247"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10">
            <a:extLst>
              <a:ext uri="{FF2B5EF4-FFF2-40B4-BE49-F238E27FC236}">
                <a16:creationId xmlns:a16="http://schemas.microsoft.com/office/drawing/2014/main" id="{901D48EC-4A4D-46DB-86CB-DD592FFF5555}"/>
              </a:ext>
            </a:extLst>
          </p:cNvPr>
          <p:cNvSpPr/>
          <p:nvPr/>
        </p:nvSpPr>
        <p:spPr>
          <a:xfrm>
            <a:off x="2967149"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0303D2B0-4D58-47BA-A867-64C1140AA36C}"/>
              </a:ext>
            </a:extLst>
          </p:cNvPr>
          <p:cNvSpPr/>
          <p:nvPr/>
        </p:nvSpPr>
        <p:spPr>
          <a:xfrm>
            <a:off x="3310051" y="4559731"/>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楕円 12">
            <a:extLst>
              <a:ext uri="{FF2B5EF4-FFF2-40B4-BE49-F238E27FC236}">
                <a16:creationId xmlns:a16="http://schemas.microsoft.com/office/drawing/2014/main" id="{CBA0257C-D2BB-4959-ACA7-93BA5E532CB8}"/>
              </a:ext>
            </a:extLst>
          </p:cNvPr>
          <p:cNvSpPr/>
          <p:nvPr/>
        </p:nvSpPr>
        <p:spPr>
          <a:xfrm>
            <a:off x="3648083" y="4557292"/>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AEB29613-32AE-4150-9049-2E132961C2FE}"/>
              </a:ext>
            </a:extLst>
          </p:cNvPr>
          <p:cNvSpPr/>
          <p:nvPr/>
        </p:nvSpPr>
        <p:spPr>
          <a:xfrm>
            <a:off x="3986115" y="456460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30C91664-F7F2-4BE9-8D6B-4532F281C5C4}"/>
              </a:ext>
            </a:extLst>
          </p:cNvPr>
          <p:cNvSpPr/>
          <p:nvPr/>
        </p:nvSpPr>
        <p:spPr>
          <a:xfrm>
            <a:off x="2624247" y="5031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3A91DC0D-90FF-430F-A8F7-7F51C374A736}"/>
              </a:ext>
            </a:extLst>
          </p:cNvPr>
          <p:cNvSpPr/>
          <p:nvPr/>
        </p:nvSpPr>
        <p:spPr>
          <a:xfrm>
            <a:off x="2967149" y="5031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88B67EC6-F6F6-4DD9-8AD8-9EC9C5985ED8}"/>
              </a:ext>
            </a:extLst>
          </p:cNvPr>
          <p:cNvSpPr/>
          <p:nvPr/>
        </p:nvSpPr>
        <p:spPr>
          <a:xfrm>
            <a:off x="3310051" y="5029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338B5701-7D34-42E4-B8D8-6D4E8CB5688D}"/>
              </a:ext>
            </a:extLst>
          </p:cNvPr>
          <p:cNvSpPr/>
          <p:nvPr/>
        </p:nvSpPr>
        <p:spPr>
          <a:xfrm>
            <a:off x="3648083" y="5026722"/>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674A3E8A-6FD8-4324-A791-9DBD52981B26}"/>
              </a:ext>
            </a:extLst>
          </p:cNvPr>
          <p:cNvSpPr/>
          <p:nvPr/>
        </p:nvSpPr>
        <p:spPr>
          <a:xfrm>
            <a:off x="3986115" y="5029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44D453BD-C3EB-4AC0-A764-8A668DEC3451}"/>
              </a:ext>
            </a:extLst>
          </p:cNvPr>
          <p:cNvSpPr/>
          <p:nvPr/>
        </p:nvSpPr>
        <p:spPr>
          <a:xfrm>
            <a:off x="2624247" y="5493713"/>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B9A78689-5122-4201-A646-2ECF50450FB0}"/>
              </a:ext>
            </a:extLst>
          </p:cNvPr>
          <p:cNvSpPr/>
          <p:nvPr/>
        </p:nvSpPr>
        <p:spPr>
          <a:xfrm>
            <a:off x="2967149" y="5493713"/>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FE336E8E-77B6-456F-82F1-AD6912DC4397}"/>
              </a:ext>
            </a:extLst>
          </p:cNvPr>
          <p:cNvSpPr/>
          <p:nvPr/>
        </p:nvSpPr>
        <p:spPr>
          <a:xfrm>
            <a:off x="3310051" y="5491274"/>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C9E3934-3F12-49E8-BF97-63A47D8A32BB}"/>
              </a:ext>
            </a:extLst>
          </p:cNvPr>
          <p:cNvSpPr/>
          <p:nvPr/>
        </p:nvSpPr>
        <p:spPr>
          <a:xfrm>
            <a:off x="3648083" y="5488835"/>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F7A846CB-1BA2-4998-99C9-8474317CDEFD}"/>
              </a:ext>
            </a:extLst>
          </p:cNvPr>
          <p:cNvSpPr/>
          <p:nvPr/>
        </p:nvSpPr>
        <p:spPr>
          <a:xfrm>
            <a:off x="3986115" y="5496152"/>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D16C2E7C-2406-4B8E-981F-26B18BFCFE7B}"/>
              </a:ext>
            </a:extLst>
          </p:cNvPr>
          <p:cNvSpPr/>
          <p:nvPr/>
        </p:nvSpPr>
        <p:spPr>
          <a:xfrm>
            <a:off x="2631781" y="595582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60F6A2FA-61EC-4C93-8A67-D9F44360BFBF}"/>
              </a:ext>
            </a:extLst>
          </p:cNvPr>
          <p:cNvSpPr/>
          <p:nvPr/>
        </p:nvSpPr>
        <p:spPr>
          <a:xfrm>
            <a:off x="2974683" y="595582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4F93FF57-F198-44AA-80EB-19B6A0E0EAB4}"/>
              </a:ext>
            </a:extLst>
          </p:cNvPr>
          <p:cNvSpPr/>
          <p:nvPr/>
        </p:nvSpPr>
        <p:spPr>
          <a:xfrm>
            <a:off x="3317585" y="5953387"/>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C77F9B8B-A154-4D79-984E-2EE504734B8B}"/>
              </a:ext>
            </a:extLst>
          </p:cNvPr>
          <p:cNvSpPr/>
          <p:nvPr/>
        </p:nvSpPr>
        <p:spPr>
          <a:xfrm>
            <a:off x="3655617" y="5950948"/>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C4987FF-1704-4779-A668-A5E7222950A2}"/>
              </a:ext>
            </a:extLst>
          </p:cNvPr>
          <p:cNvSpPr/>
          <p:nvPr/>
        </p:nvSpPr>
        <p:spPr>
          <a:xfrm>
            <a:off x="3993649" y="595826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DAE9E055-F146-46B7-9EA4-195C914005BB}"/>
              </a:ext>
            </a:extLst>
          </p:cNvPr>
          <p:cNvSpPr txBox="1"/>
          <p:nvPr/>
        </p:nvSpPr>
        <p:spPr>
          <a:xfrm>
            <a:off x="495300" y="4499747"/>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0</a:t>
            </a:r>
          </a:p>
        </p:txBody>
      </p:sp>
      <p:sp>
        <p:nvSpPr>
          <p:cNvPr id="33" name="テキスト ボックス 32">
            <a:extLst>
              <a:ext uri="{FF2B5EF4-FFF2-40B4-BE49-F238E27FC236}">
                <a16:creationId xmlns:a16="http://schemas.microsoft.com/office/drawing/2014/main" id="{B5D07F3B-150D-48E0-BC24-21BF6B0844CA}"/>
              </a:ext>
            </a:extLst>
          </p:cNvPr>
          <p:cNvSpPr txBox="1"/>
          <p:nvPr/>
        </p:nvSpPr>
        <p:spPr>
          <a:xfrm>
            <a:off x="495300" y="4961412"/>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1</a:t>
            </a:r>
          </a:p>
        </p:txBody>
      </p:sp>
      <p:sp>
        <p:nvSpPr>
          <p:cNvPr id="34" name="テキスト ボックス 33">
            <a:extLst>
              <a:ext uri="{FF2B5EF4-FFF2-40B4-BE49-F238E27FC236}">
                <a16:creationId xmlns:a16="http://schemas.microsoft.com/office/drawing/2014/main" id="{82D20A25-356A-48BD-B250-3385834EE220}"/>
              </a:ext>
            </a:extLst>
          </p:cNvPr>
          <p:cNvSpPr txBox="1"/>
          <p:nvPr/>
        </p:nvSpPr>
        <p:spPr>
          <a:xfrm>
            <a:off x="491252" y="5439055"/>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2</a:t>
            </a:r>
          </a:p>
        </p:txBody>
      </p:sp>
      <p:sp>
        <p:nvSpPr>
          <p:cNvPr id="35" name="テキスト ボックス 34">
            <a:extLst>
              <a:ext uri="{FF2B5EF4-FFF2-40B4-BE49-F238E27FC236}">
                <a16:creationId xmlns:a16="http://schemas.microsoft.com/office/drawing/2014/main" id="{DF0293BB-ADC9-4E8D-87A6-80702F9D459B}"/>
              </a:ext>
            </a:extLst>
          </p:cNvPr>
          <p:cNvSpPr txBox="1"/>
          <p:nvPr/>
        </p:nvSpPr>
        <p:spPr>
          <a:xfrm>
            <a:off x="499226" y="5893851"/>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3</a:t>
            </a:r>
          </a:p>
        </p:txBody>
      </p:sp>
    </p:spTree>
    <p:extLst>
      <p:ext uri="{BB962C8B-B14F-4D97-AF65-F5344CB8AC3E}">
        <p14:creationId xmlns:p14="http://schemas.microsoft.com/office/powerpoint/2010/main" val="3583218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Total weight of each substream should be equal</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5" name="フリーフォーム: 図形 4">
            <a:extLst>
              <a:ext uri="{FF2B5EF4-FFF2-40B4-BE49-F238E27FC236}">
                <a16:creationId xmlns:a16="http://schemas.microsoft.com/office/drawing/2014/main" id="{8EC97AD2-86AD-4530-A61A-EAC9C60C7203}"/>
              </a:ext>
            </a:extLst>
          </p:cNvPr>
          <p:cNvSpPr/>
          <p:nvPr/>
        </p:nvSpPr>
        <p:spPr>
          <a:xfrm>
            <a:off x="2631781" y="2400300"/>
            <a:ext cx="6839014" cy="2000250"/>
          </a:xfrm>
          <a:custGeom>
            <a:avLst/>
            <a:gdLst>
              <a:gd name="connsiteX0" fmla="*/ 0 w 6578009"/>
              <a:gd name="connsiteY0" fmla="*/ 1105786 h 1353879"/>
              <a:gd name="connsiteX1" fmla="*/ 127591 w 6578009"/>
              <a:gd name="connsiteY1" fmla="*/ 800986 h 1353879"/>
              <a:gd name="connsiteX2" fmla="*/ 191386 w 6578009"/>
              <a:gd name="connsiteY2" fmla="*/ 701749 h 1353879"/>
              <a:gd name="connsiteX3" fmla="*/ 304800 w 6578009"/>
              <a:gd name="connsiteY3" fmla="*/ 559982 h 1353879"/>
              <a:gd name="connsiteX4" fmla="*/ 460744 w 6578009"/>
              <a:gd name="connsiteY4" fmla="*/ 467833 h 1353879"/>
              <a:gd name="connsiteX5" fmla="*/ 666307 w 6578009"/>
              <a:gd name="connsiteY5" fmla="*/ 389861 h 1353879"/>
              <a:gd name="connsiteX6" fmla="*/ 1006549 w 6578009"/>
              <a:gd name="connsiteY6" fmla="*/ 460744 h 1353879"/>
              <a:gd name="connsiteX7" fmla="*/ 1190847 w 6578009"/>
              <a:gd name="connsiteY7" fmla="*/ 630865 h 1353879"/>
              <a:gd name="connsiteX8" fmla="*/ 1311349 w 6578009"/>
              <a:gd name="connsiteY8" fmla="*/ 758456 h 1353879"/>
              <a:gd name="connsiteX9" fmla="*/ 1375144 w 6578009"/>
              <a:gd name="connsiteY9" fmla="*/ 836428 h 1353879"/>
              <a:gd name="connsiteX10" fmla="*/ 1559442 w 6578009"/>
              <a:gd name="connsiteY10" fmla="*/ 1013637 h 1353879"/>
              <a:gd name="connsiteX11" fmla="*/ 1807535 w 6578009"/>
              <a:gd name="connsiteY11" fmla="*/ 1226289 h 1353879"/>
              <a:gd name="connsiteX12" fmla="*/ 1977656 w 6578009"/>
              <a:gd name="connsiteY12" fmla="*/ 1261730 h 1353879"/>
              <a:gd name="connsiteX13" fmla="*/ 2176130 w 6578009"/>
              <a:gd name="connsiteY13" fmla="*/ 1240465 h 1353879"/>
              <a:gd name="connsiteX14" fmla="*/ 2459665 w 6578009"/>
              <a:gd name="connsiteY14" fmla="*/ 1084521 h 1353879"/>
              <a:gd name="connsiteX15" fmla="*/ 2558902 w 6578009"/>
              <a:gd name="connsiteY15" fmla="*/ 1034903 h 1353879"/>
              <a:gd name="connsiteX16" fmla="*/ 2651051 w 6578009"/>
              <a:gd name="connsiteY16" fmla="*/ 978196 h 1353879"/>
              <a:gd name="connsiteX17" fmla="*/ 2764465 w 6578009"/>
              <a:gd name="connsiteY17" fmla="*/ 935665 h 1353879"/>
              <a:gd name="connsiteX18" fmla="*/ 2863702 w 6578009"/>
              <a:gd name="connsiteY18" fmla="*/ 871870 h 1353879"/>
              <a:gd name="connsiteX19" fmla="*/ 3076354 w 6578009"/>
              <a:gd name="connsiteY19" fmla="*/ 815163 h 1353879"/>
              <a:gd name="connsiteX20" fmla="*/ 3345712 w 6578009"/>
              <a:gd name="connsiteY20" fmla="*/ 878958 h 1353879"/>
              <a:gd name="connsiteX21" fmla="*/ 3785191 w 6578009"/>
              <a:gd name="connsiteY21" fmla="*/ 1183758 h 1353879"/>
              <a:gd name="connsiteX22" fmla="*/ 4026195 w 6578009"/>
              <a:gd name="connsiteY22" fmla="*/ 1332614 h 1353879"/>
              <a:gd name="connsiteX23" fmla="*/ 4125433 w 6578009"/>
              <a:gd name="connsiteY23" fmla="*/ 1353879 h 1353879"/>
              <a:gd name="connsiteX24" fmla="*/ 4430233 w 6578009"/>
              <a:gd name="connsiteY24" fmla="*/ 1325526 h 1353879"/>
              <a:gd name="connsiteX25" fmla="*/ 4529470 w 6578009"/>
              <a:gd name="connsiteY25" fmla="*/ 1254642 h 1353879"/>
              <a:gd name="connsiteX26" fmla="*/ 4890977 w 6578009"/>
              <a:gd name="connsiteY26" fmla="*/ 992372 h 1353879"/>
              <a:gd name="connsiteX27" fmla="*/ 5358809 w 6578009"/>
              <a:gd name="connsiteY27" fmla="*/ 524540 h 1353879"/>
              <a:gd name="connsiteX28" fmla="*/ 5493488 w 6578009"/>
              <a:gd name="connsiteY28" fmla="*/ 396949 h 1353879"/>
              <a:gd name="connsiteX29" fmla="*/ 5606902 w 6578009"/>
              <a:gd name="connsiteY29" fmla="*/ 290624 h 1353879"/>
              <a:gd name="connsiteX30" fmla="*/ 5727405 w 6578009"/>
              <a:gd name="connsiteY30" fmla="*/ 170121 h 1353879"/>
              <a:gd name="connsiteX31" fmla="*/ 5989674 w 6578009"/>
              <a:gd name="connsiteY31" fmla="*/ 28354 h 1353879"/>
              <a:gd name="connsiteX32" fmla="*/ 6110177 w 6578009"/>
              <a:gd name="connsiteY32" fmla="*/ 0 h 1353879"/>
              <a:gd name="connsiteX33" fmla="*/ 6535479 w 6578009"/>
              <a:gd name="connsiteY33" fmla="*/ 14177 h 1353879"/>
              <a:gd name="connsiteX34" fmla="*/ 6578009 w 6578009"/>
              <a:gd name="connsiteY34" fmla="*/ 28354 h 13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78009" h="1353879">
                <a:moveTo>
                  <a:pt x="0" y="1105786"/>
                </a:moveTo>
                <a:cubicBezTo>
                  <a:pt x="33275" y="1020749"/>
                  <a:pt x="83717" y="883859"/>
                  <a:pt x="127591" y="800986"/>
                </a:cubicBezTo>
                <a:cubicBezTo>
                  <a:pt x="145990" y="766231"/>
                  <a:pt x="169305" y="734289"/>
                  <a:pt x="191386" y="701749"/>
                </a:cubicBezTo>
                <a:cubicBezTo>
                  <a:pt x="207852" y="677483"/>
                  <a:pt x="266111" y="586235"/>
                  <a:pt x="304800" y="559982"/>
                </a:cubicBezTo>
                <a:cubicBezTo>
                  <a:pt x="354762" y="526079"/>
                  <a:pt x="404290" y="489246"/>
                  <a:pt x="460744" y="467833"/>
                </a:cubicBezTo>
                <a:lnTo>
                  <a:pt x="666307" y="389861"/>
                </a:lnTo>
                <a:cubicBezTo>
                  <a:pt x="846942" y="401514"/>
                  <a:pt x="870079" y="376038"/>
                  <a:pt x="1006549" y="460744"/>
                </a:cubicBezTo>
                <a:cubicBezTo>
                  <a:pt x="1059710" y="493741"/>
                  <a:pt x="1151495" y="591513"/>
                  <a:pt x="1190847" y="630865"/>
                </a:cubicBezTo>
                <a:cubicBezTo>
                  <a:pt x="1233569" y="673587"/>
                  <a:pt x="1272384" y="710832"/>
                  <a:pt x="1311349" y="758456"/>
                </a:cubicBezTo>
                <a:cubicBezTo>
                  <a:pt x="1332614" y="784447"/>
                  <a:pt x="1352328" y="811787"/>
                  <a:pt x="1375144" y="836428"/>
                </a:cubicBezTo>
                <a:cubicBezTo>
                  <a:pt x="1487920" y="958226"/>
                  <a:pt x="1462562" y="922456"/>
                  <a:pt x="1559442" y="1013637"/>
                </a:cubicBezTo>
                <a:cubicBezTo>
                  <a:pt x="1632229" y="1082142"/>
                  <a:pt x="1710201" y="1179939"/>
                  <a:pt x="1807535" y="1226289"/>
                </a:cubicBezTo>
                <a:cubicBezTo>
                  <a:pt x="1856040" y="1249387"/>
                  <a:pt x="1927666" y="1254589"/>
                  <a:pt x="1977656" y="1261730"/>
                </a:cubicBezTo>
                <a:cubicBezTo>
                  <a:pt x="2043814" y="1254642"/>
                  <a:pt x="2112058" y="1258405"/>
                  <a:pt x="2176130" y="1240465"/>
                </a:cubicBezTo>
                <a:cubicBezTo>
                  <a:pt x="2256043" y="1218089"/>
                  <a:pt x="2385926" y="1125999"/>
                  <a:pt x="2459665" y="1084521"/>
                </a:cubicBezTo>
                <a:cubicBezTo>
                  <a:pt x="2491899" y="1066390"/>
                  <a:pt x="2526573" y="1052864"/>
                  <a:pt x="2558902" y="1034903"/>
                </a:cubicBezTo>
                <a:cubicBezTo>
                  <a:pt x="2590430" y="1017388"/>
                  <a:pt x="2618571" y="993876"/>
                  <a:pt x="2651051" y="978196"/>
                </a:cubicBezTo>
                <a:cubicBezTo>
                  <a:pt x="2687411" y="960643"/>
                  <a:pt x="2728352" y="953722"/>
                  <a:pt x="2764465" y="935665"/>
                </a:cubicBezTo>
                <a:cubicBezTo>
                  <a:pt x="2799638" y="918078"/>
                  <a:pt x="2828067" y="888500"/>
                  <a:pt x="2863702" y="871870"/>
                </a:cubicBezTo>
                <a:cubicBezTo>
                  <a:pt x="2920405" y="845409"/>
                  <a:pt x="3014407" y="828437"/>
                  <a:pt x="3076354" y="815163"/>
                </a:cubicBezTo>
                <a:cubicBezTo>
                  <a:pt x="3166140" y="836428"/>
                  <a:pt x="3262423" y="839251"/>
                  <a:pt x="3345712" y="878958"/>
                </a:cubicBezTo>
                <a:cubicBezTo>
                  <a:pt x="3764937" y="1078821"/>
                  <a:pt x="3565200" y="1037097"/>
                  <a:pt x="3785191" y="1183758"/>
                </a:cubicBezTo>
                <a:cubicBezTo>
                  <a:pt x="3863755" y="1236134"/>
                  <a:pt x="3933868" y="1312830"/>
                  <a:pt x="4026195" y="1332614"/>
                </a:cubicBezTo>
                <a:lnTo>
                  <a:pt x="4125433" y="1353879"/>
                </a:lnTo>
                <a:cubicBezTo>
                  <a:pt x="4227033" y="1344428"/>
                  <a:pt x="4331140" y="1349865"/>
                  <a:pt x="4430233" y="1325526"/>
                </a:cubicBezTo>
                <a:cubicBezTo>
                  <a:pt x="4469711" y="1315830"/>
                  <a:pt x="4495509" y="1276984"/>
                  <a:pt x="4529470" y="1254642"/>
                </a:cubicBezTo>
                <a:cubicBezTo>
                  <a:pt x="4746902" y="1111595"/>
                  <a:pt x="4675404" y="1182077"/>
                  <a:pt x="4890977" y="992372"/>
                </a:cubicBezTo>
                <a:cubicBezTo>
                  <a:pt x="5023932" y="875371"/>
                  <a:pt x="5262639" y="620710"/>
                  <a:pt x="5358809" y="524540"/>
                </a:cubicBezTo>
                <a:cubicBezTo>
                  <a:pt x="5402537" y="480812"/>
                  <a:pt x="5448494" y="439372"/>
                  <a:pt x="5493488" y="396949"/>
                </a:cubicBezTo>
                <a:cubicBezTo>
                  <a:pt x="5531192" y="361400"/>
                  <a:pt x="5569700" y="326698"/>
                  <a:pt x="5606902" y="290624"/>
                </a:cubicBezTo>
                <a:cubicBezTo>
                  <a:pt x="5647683" y="251079"/>
                  <a:pt x="5679026" y="199893"/>
                  <a:pt x="5727405" y="170121"/>
                </a:cubicBezTo>
                <a:cubicBezTo>
                  <a:pt x="5845401" y="97508"/>
                  <a:pt x="5878362" y="60157"/>
                  <a:pt x="5989674" y="28354"/>
                </a:cubicBezTo>
                <a:cubicBezTo>
                  <a:pt x="6029351" y="17018"/>
                  <a:pt x="6070009" y="9451"/>
                  <a:pt x="6110177" y="0"/>
                </a:cubicBezTo>
                <a:cubicBezTo>
                  <a:pt x="6251944" y="4726"/>
                  <a:pt x="6393893" y="5596"/>
                  <a:pt x="6535479" y="14177"/>
                </a:cubicBezTo>
                <a:cubicBezTo>
                  <a:pt x="6550395" y="15081"/>
                  <a:pt x="6578009" y="28354"/>
                  <a:pt x="6578009" y="2835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正方形/長方形 9">
            <a:extLst>
              <a:ext uri="{FF2B5EF4-FFF2-40B4-BE49-F238E27FC236}">
                <a16:creationId xmlns:a16="http://schemas.microsoft.com/office/drawing/2014/main" id="{06E7A70C-3F84-4355-8301-610D78157585}"/>
              </a:ext>
            </a:extLst>
          </p:cNvPr>
          <p:cNvSpPr/>
          <p:nvPr/>
        </p:nvSpPr>
        <p:spPr>
          <a:xfrm>
            <a:off x="2619817" y="2407617"/>
            <a:ext cx="6839016" cy="20002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楕円 3">
            <a:extLst>
              <a:ext uri="{FF2B5EF4-FFF2-40B4-BE49-F238E27FC236}">
                <a16:creationId xmlns:a16="http://schemas.microsoft.com/office/drawing/2014/main" id="{700CABD9-0FEE-44CB-A003-CFE50EF504D1}"/>
              </a:ext>
            </a:extLst>
          </p:cNvPr>
          <p:cNvSpPr/>
          <p:nvPr/>
        </p:nvSpPr>
        <p:spPr>
          <a:xfrm>
            <a:off x="2624247"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10">
            <a:extLst>
              <a:ext uri="{FF2B5EF4-FFF2-40B4-BE49-F238E27FC236}">
                <a16:creationId xmlns:a16="http://schemas.microsoft.com/office/drawing/2014/main" id="{901D48EC-4A4D-46DB-86CB-DD592FFF5555}"/>
              </a:ext>
            </a:extLst>
          </p:cNvPr>
          <p:cNvSpPr/>
          <p:nvPr/>
        </p:nvSpPr>
        <p:spPr>
          <a:xfrm>
            <a:off x="2967149"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0303D2B0-4D58-47BA-A867-64C1140AA36C}"/>
              </a:ext>
            </a:extLst>
          </p:cNvPr>
          <p:cNvSpPr/>
          <p:nvPr/>
        </p:nvSpPr>
        <p:spPr>
          <a:xfrm>
            <a:off x="3310051" y="4559731"/>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楕円 12">
            <a:extLst>
              <a:ext uri="{FF2B5EF4-FFF2-40B4-BE49-F238E27FC236}">
                <a16:creationId xmlns:a16="http://schemas.microsoft.com/office/drawing/2014/main" id="{CBA0257C-D2BB-4959-ACA7-93BA5E532CB8}"/>
              </a:ext>
            </a:extLst>
          </p:cNvPr>
          <p:cNvSpPr/>
          <p:nvPr/>
        </p:nvSpPr>
        <p:spPr>
          <a:xfrm>
            <a:off x="3648083" y="4557292"/>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AEB29613-32AE-4150-9049-2E132961C2FE}"/>
              </a:ext>
            </a:extLst>
          </p:cNvPr>
          <p:cNvSpPr/>
          <p:nvPr/>
        </p:nvSpPr>
        <p:spPr>
          <a:xfrm>
            <a:off x="3986115" y="456460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30C91664-F7F2-4BE9-8D6B-4532F281C5C4}"/>
              </a:ext>
            </a:extLst>
          </p:cNvPr>
          <p:cNvSpPr/>
          <p:nvPr/>
        </p:nvSpPr>
        <p:spPr>
          <a:xfrm>
            <a:off x="4333887" y="4566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3A91DC0D-90FF-430F-A8F7-7F51C374A736}"/>
              </a:ext>
            </a:extLst>
          </p:cNvPr>
          <p:cNvSpPr/>
          <p:nvPr/>
        </p:nvSpPr>
        <p:spPr>
          <a:xfrm>
            <a:off x="4676789" y="4566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88B67EC6-F6F6-4DD9-8AD8-9EC9C5985ED8}"/>
              </a:ext>
            </a:extLst>
          </p:cNvPr>
          <p:cNvSpPr/>
          <p:nvPr/>
        </p:nvSpPr>
        <p:spPr>
          <a:xfrm>
            <a:off x="5019691" y="4564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338B5701-7D34-42E4-B8D8-6D4E8CB5688D}"/>
              </a:ext>
            </a:extLst>
          </p:cNvPr>
          <p:cNvSpPr/>
          <p:nvPr/>
        </p:nvSpPr>
        <p:spPr>
          <a:xfrm>
            <a:off x="5357723" y="4561722"/>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674A3E8A-6FD8-4324-A791-9DBD52981B26}"/>
              </a:ext>
            </a:extLst>
          </p:cNvPr>
          <p:cNvSpPr/>
          <p:nvPr/>
        </p:nvSpPr>
        <p:spPr>
          <a:xfrm>
            <a:off x="5695755" y="4564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44D453BD-C3EB-4AC0-A764-8A668DEC3451}"/>
              </a:ext>
            </a:extLst>
          </p:cNvPr>
          <p:cNvSpPr/>
          <p:nvPr/>
        </p:nvSpPr>
        <p:spPr>
          <a:xfrm>
            <a:off x="6053723" y="4561722"/>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B9A78689-5122-4201-A646-2ECF50450FB0}"/>
              </a:ext>
            </a:extLst>
          </p:cNvPr>
          <p:cNvSpPr/>
          <p:nvPr/>
        </p:nvSpPr>
        <p:spPr>
          <a:xfrm>
            <a:off x="6396625" y="4561722"/>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FE336E8E-77B6-456F-82F1-AD6912DC4397}"/>
              </a:ext>
            </a:extLst>
          </p:cNvPr>
          <p:cNvSpPr/>
          <p:nvPr/>
        </p:nvSpPr>
        <p:spPr>
          <a:xfrm>
            <a:off x="6739527" y="4559283"/>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C9E3934-3F12-49E8-BF97-63A47D8A32BB}"/>
              </a:ext>
            </a:extLst>
          </p:cNvPr>
          <p:cNvSpPr/>
          <p:nvPr/>
        </p:nvSpPr>
        <p:spPr>
          <a:xfrm>
            <a:off x="7077559" y="4556844"/>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F7A846CB-1BA2-4998-99C9-8474317CDEFD}"/>
              </a:ext>
            </a:extLst>
          </p:cNvPr>
          <p:cNvSpPr/>
          <p:nvPr/>
        </p:nvSpPr>
        <p:spPr>
          <a:xfrm>
            <a:off x="7415591" y="4564161"/>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D16C2E7C-2406-4B8E-981F-26B18BFCFE7B}"/>
              </a:ext>
            </a:extLst>
          </p:cNvPr>
          <p:cNvSpPr/>
          <p:nvPr/>
        </p:nvSpPr>
        <p:spPr>
          <a:xfrm>
            <a:off x="7758493" y="456585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60F6A2FA-61EC-4C93-8A67-D9F44360BFBF}"/>
              </a:ext>
            </a:extLst>
          </p:cNvPr>
          <p:cNvSpPr/>
          <p:nvPr/>
        </p:nvSpPr>
        <p:spPr>
          <a:xfrm>
            <a:off x="8101395" y="456585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4F93FF57-F198-44AA-80EB-19B6A0E0EAB4}"/>
              </a:ext>
            </a:extLst>
          </p:cNvPr>
          <p:cNvSpPr/>
          <p:nvPr/>
        </p:nvSpPr>
        <p:spPr>
          <a:xfrm>
            <a:off x="8444297" y="4563417"/>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C77F9B8B-A154-4D79-984E-2EE504734B8B}"/>
              </a:ext>
            </a:extLst>
          </p:cNvPr>
          <p:cNvSpPr/>
          <p:nvPr/>
        </p:nvSpPr>
        <p:spPr>
          <a:xfrm>
            <a:off x="8782329" y="4560978"/>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C4987FF-1704-4779-A668-A5E7222950A2}"/>
              </a:ext>
            </a:extLst>
          </p:cNvPr>
          <p:cNvSpPr/>
          <p:nvPr/>
        </p:nvSpPr>
        <p:spPr>
          <a:xfrm>
            <a:off x="9120361" y="456829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テキスト ボックス 32">
            <a:extLst>
              <a:ext uri="{FF2B5EF4-FFF2-40B4-BE49-F238E27FC236}">
                <a16:creationId xmlns:a16="http://schemas.microsoft.com/office/drawing/2014/main" id="{85F70753-7CA3-4344-A712-66BC2BFFAC59}"/>
              </a:ext>
            </a:extLst>
          </p:cNvPr>
          <p:cNvSpPr txBox="1"/>
          <p:nvPr/>
        </p:nvSpPr>
        <p:spPr>
          <a:xfrm>
            <a:off x="561509" y="4499747"/>
            <a:ext cx="1929067" cy="461665"/>
          </a:xfrm>
          <a:prstGeom prst="rect">
            <a:avLst/>
          </a:prstGeom>
          <a:noFill/>
        </p:spPr>
        <p:txBody>
          <a:bodyPr wrap="square">
            <a:spAutoFit/>
          </a:bodyPr>
          <a:lstStyle/>
          <a:p>
            <a:pPr algn="ctr"/>
            <a:r>
              <a:rPr lang="en-US" sz="2400" dirty="0">
                <a:latin typeface="Avenir Next LT Pro Light" panose="020B0304020202020204" pitchFamily="34" charset="0"/>
              </a:rPr>
              <a:t>input stream</a:t>
            </a:r>
          </a:p>
        </p:txBody>
      </p:sp>
    </p:spTree>
    <p:extLst>
      <p:ext uri="{BB962C8B-B14F-4D97-AF65-F5344CB8AC3E}">
        <p14:creationId xmlns:p14="http://schemas.microsoft.com/office/powerpoint/2010/main" val="3640171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Total weight of each substream should be equal</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5" name="フリーフォーム: 図形 4">
            <a:extLst>
              <a:ext uri="{FF2B5EF4-FFF2-40B4-BE49-F238E27FC236}">
                <a16:creationId xmlns:a16="http://schemas.microsoft.com/office/drawing/2014/main" id="{8EC97AD2-86AD-4530-A61A-EAC9C60C7203}"/>
              </a:ext>
            </a:extLst>
          </p:cNvPr>
          <p:cNvSpPr/>
          <p:nvPr/>
        </p:nvSpPr>
        <p:spPr>
          <a:xfrm>
            <a:off x="2631781" y="2400300"/>
            <a:ext cx="6839014" cy="2000250"/>
          </a:xfrm>
          <a:custGeom>
            <a:avLst/>
            <a:gdLst>
              <a:gd name="connsiteX0" fmla="*/ 0 w 6578009"/>
              <a:gd name="connsiteY0" fmla="*/ 1105786 h 1353879"/>
              <a:gd name="connsiteX1" fmla="*/ 127591 w 6578009"/>
              <a:gd name="connsiteY1" fmla="*/ 800986 h 1353879"/>
              <a:gd name="connsiteX2" fmla="*/ 191386 w 6578009"/>
              <a:gd name="connsiteY2" fmla="*/ 701749 h 1353879"/>
              <a:gd name="connsiteX3" fmla="*/ 304800 w 6578009"/>
              <a:gd name="connsiteY3" fmla="*/ 559982 h 1353879"/>
              <a:gd name="connsiteX4" fmla="*/ 460744 w 6578009"/>
              <a:gd name="connsiteY4" fmla="*/ 467833 h 1353879"/>
              <a:gd name="connsiteX5" fmla="*/ 666307 w 6578009"/>
              <a:gd name="connsiteY5" fmla="*/ 389861 h 1353879"/>
              <a:gd name="connsiteX6" fmla="*/ 1006549 w 6578009"/>
              <a:gd name="connsiteY6" fmla="*/ 460744 h 1353879"/>
              <a:gd name="connsiteX7" fmla="*/ 1190847 w 6578009"/>
              <a:gd name="connsiteY7" fmla="*/ 630865 h 1353879"/>
              <a:gd name="connsiteX8" fmla="*/ 1311349 w 6578009"/>
              <a:gd name="connsiteY8" fmla="*/ 758456 h 1353879"/>
              <a:gd name="connsiteX9" fmla="*/ 1375144 w 6578009"/>
              <a:gd name="connsiteY9" fmla="*/ 836428 h 1353879"/>
              <a:gd name="connsiteX10" fmla="*/ 1559442 w 6578009"/>
              <a:gd name="connsiteY10" fmla="*/ 1013637 h 1353879"/>
              <a:gd name="connsiteX11" fmla="*/ 1807535 w 6578009"/>
              <a:gd name="connsiteY11" fmla="*/ 1226289 h 1353879"/>
              <a:gd name="connsiteX12" fmla="*/ 1977656 w 6578009"/>
              <a:gd name="connsiteY12" fmla="*/ 1261730 h 1353879"/>
              <a:gd name="connsiteX13" fmla="*/ 2176130 w 6578009"/>
              <a:gd name="connsiteY13" fmla="*/ 1240465 h 1353879"/>
              <a:gd name="connsiteX14" fmla="*/ 2459665 w 6578009"/>
              <a:gd name="connsiteY14" fmla="*/ 1084521 h 1353879"/>
              <a:gd name="connsiteX15" fmla="*/ 2558902 w 6578009"/>
              <a:gd name="connsiteY15" fmla="*/ 1034903 h 1353879"/>
              <a:gd name="connsiteX16" fmla="*/ 2651051 w 6578009"/>
              <a:gd name="connsiteY16" fmla="*/ 978196 h 1353879"/>
              <a:gd name="connsiteX17" fmla="*/ 2764465 w 6578009"/>
              <a:gd name="connsiteY17" fmla="*/ 935665 h 1353879"/>
              <a:gd name="connsiteX18" fmla="*/ 2863702 w 6578009"/>
              <a:gd name="connsiteY18" fmla="*/ 871870 h 1353879"/>
              <a:gd name="connsiteX19" fmla="*/ 3076354 w 6578009"/>
              <a:gd name="connsiteY19" fmla="*/ 815163 h 1353879"/>
              <a:gd name="connsiteX20" fmla="*/ 3345712 w 6578009"/>
              <a:gd name="connsiteY20" fmla="*/ 878958 h 1353879"/>
              <a:gd name="connsiteX21" fmla="*/ 3785191 w 6578009"/>
              <a:gd name="connsiteY21" fmla="*/ 1183758 h 1353879"/>
              <a:gd name="connsiteX22" fmla="*/ 4026195 w 6578009"/>
              <a:gd name="connsiteY22" fmla="*/ 1332614 h 1353879"/>
              <a:gd name="connsiteX23" fmla="*/ 4125433 w 6578009"/>
              <a:gd name="connsiteY23" fmla="*/ 1353879 h 1353879"/>
              <a:gd name="connsiteX24" fmla="*/ 4430233 w 6578009"/>
              <a:gd name="connsiteY24" fmla="*/ 1325526 h 1353879"/>
              <a:gd name="connsiteX25" fmla="*/ 4529470 w 6578009"/>
              <a:gd name="connsiteY25" fmla="*/ 1254642 h 1353879"/>
              <a:gd name="connsiteX26" fmla="*/ 4890977 w 6578009"/>
              <a:gd name="connsiteY26" fmla="*/ 992372 h 1353879"/>
              <a:gd name="connsiteX27" fmla="*/ 5358809 w 6578009"/>
              <a:gd name="connsiteY27" fmla="*/ 524540 h 1353879"/>
              <a:gd name="connsiteX28" fmla="*/ 5493488 w 6578009"/>
              <a:gd name="connsiteY28" fmla="*/ 396949 h 1353879"/>
              <a:gd name="connsiteX29" fmla="*/ 5606902 w 6578009"/>
              <a:gd name="connsiteY29" fmla="*/ 290624 h 1353879"/>
              <a:gd name="connsiteX30" fmla="*/ 5727405 w 6578009"/>
              <a:gd name="connsiteY30" fmla="*/ 170121 h 1353879"/>
              <a:gd name="connsiteX31" fmla="*/ 5989674 w 6578009"/>
              <a:gd name="connsiteY31" fmla="*/ 28354 h 1353879"/>
              <a:gd name="connsiteX32" fmla="*/ 6110177 w 6578009"/>
              <a:gd name="connsiteY32" fmla="*/ 0 h 1353879"/>
              <a:gd name="connsiteX33" fmla="*/ 6535479 w 6578009"/>
              <a:gd name="connsiteY33" fmla="*/ 14177 h 1353879"/>
              <a:gd name="connsiteX34" fmla="*/ 6578009 w 6578009"/>
              <a:gd name="connsiteY34" fmla="*/ 28354 h 13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78009" h="1353879">
                <a:moveTo>
                  <a:pt x="0" y="1105786"/>
                </a:moveTo>
                <a:cubicBezTo>
                  <a:pt x="33275" y="1020749"/>
                  <a:pt x="83717" y="883859"/>
                  <a:pt x="127591" y="800986"/>
                </a:cubicBezTo>
                <a:cubicBezTo>
                  <a:pt x="145990" y="766231"/>
                  <a:pt x="169305" y="734289"/>
                  <a:pt x="191386" y="701749"/>
                </a:cubicBezTo>
                <a:cubicBezTo>
                  <a:pt x="207852" y="677483"/>
                  <a:pt x="266111" y="586235"/>
                  <a:pt x="304800" y="559982"/>
                </a:cubicBezTo>
                <a:cubicBezTo>
                  <a:pt x="354762" y="526079"/>
                  <a:pt x="404290" y="489246"/>
                  <a:pt x="460744" y="467833"/>
                </a:cubicBezTo>
                <a:lnTo>
                  <a:pt x="666307" y="389861"/>
                </a:lnTo>
                <a:cubicBezTo>
                  <a:pt x="846942" y="401514"/>
                  <a:pt x="870079" y="376038"/>
                  <a:pt x="1006549" y="460744"/>
                </a:cubicBezTo>
                <a:cubicBezTo>
                  <a:pt x="1059710" y="493741"/>
                  <a:pt x="1151495" y="591513"/>
                  <a:pt x="1190847" y="630865"/>
                </a:cubicBezTo>
                <a:cubicBezTo>
                  <a:pt x="1233569" y="673587"/>
                  <a:pt x="1272384" y="710832"/>
                  <a:pt x="1311349" y="758456"/>
                </a:cubicBezTo>
                <a:cubicBezTo>
                  <a:pt x="1332614" y="784447"/>
                  <a:pt x="1352328" y="811787"/>
                  <a:pt x="1375144" y="836428"/>
                </a:cubicBezTo>
                <a:cubicBezTo>
                  <a:pt x="1487920" y="958226"/>
                  <a:pt x="1462562" y="922456"/>
                  <a:pt x="1559442" y="1013637"/>
                </a:cubicBezTo>
                <a:cubicBezTo>
                  <a:pt x="1632229" y="1082142"/>
                  <a:pt x="1710201" y="1179939"/>
                  <a:pt x="1807535" y="1226289"/>
                </a:cubicBezTo>
                <a:cubicBezTo>
                  <a:pt x="1856040" y="1249387"/>
                  <a:pt x="1927666" y="1254589"/>
                  <a:pt x="1977656" y="1261730"/>
                </a:cubicBezTo>
                <a:cubicBezTo>
                  <a:pt x="2043814" y="1254642"/>
                  <a:pt x="2112058" y="1258405"/>
                  <a:pt x="2176130" y="1240465"/>
                </a:cubicBezTo>
                <a:cubicBezTo>
                  <a:pt x="2256043" y="1218089"/>
                  <a:pt x="2385926" y="1125999"/>
                  <a:pt x="2459665" y="1084521"/>
                </a:cubicBezTo>
                <a:cubicBezTo>
                  <a:pt x="2491899" y="1066390"/>
                  <a:pt x="2526573" y="1052864"/>
                  <a:pt x="2558902" y="1034903"/>
                </a:cubicBezTo>
                <a:cubicBezTo>
                  <a:pt x="2590430" y="1017388"/>
                  <a:pt x="2618571" y="993876"/>
                  <a:pt x="2651051" y="978196"/>
                </a:cubicBezTo>
                <a:cubicBezTo>
                  <a:pt x="2687411" y="960643"/>
                  <a:pt x="2728352" y="953722"/>
                  <a:pt x="2764465" y="935665"/>
                </a:cubicBezTo>
                <a:cubicBezTo>
                  <a:pt x="2799638" y="918078"/>
                  <a:pt x="2828067" y="888500"/>
                  <a:pt x="2863702" y="871870"/>
                </a:cubicBezTo>
                <a:cubicBezTo>
                  <a:pt x="2920405" y="845409"/>
                  <a:pt x="3014407" y="828437"/>
                  <a:pt x="3076354" y="815163"/>
                </a:cubicBezTo>
                <a:cubicBezTo>
                  <a:pt x="3166140" y="836428"/>
                  <a:pt x="3262423" y="839251"/>
                  <a:pt x="3345712" y="878958"/>
                </a:cubicBezTo>
                <a:cubicBezTo>
                  <a:pt x="3764937" y="1078821"/>
                  <a:pt x="3565200" y="1037097"/>
                  <a:pt x="3785191" y="1183758"/>
                </a:cubicBezTo>
                <a:cubicBezTo>
                  <a:pt x="3863755" y="1236134"/>
                  <a:pt x="3933868" y="1312830"/>
                  <a:pt x="4026195" y="1332614"/>
                </a:cubicBezTo>
                <a:lnTo>
                  <a:pt x="4125433" y="1353879"/>
                </a:lnTo>
                <a:cubicBezTo>
                  <a:pt x="4227033" y="1344428"/>
                  <a:pt x="4331140" y="1349865"/>
                  <a:pt x="4430233" y="1325526"/>
                </a:cubicBezTo>
                <a:cubicBezTo>
                  <a:pt x="4469711" y="1315830"/>
                  <a:pt x="4495509" y="1276984"/>
                  <a:pt x="4529470" y="1254642"/>
                </a:cubicBezTo>
                <a:cubicBezTo>
                  <a:pt x="4746902" y="1111595"/>
                  <a:pt x="4675404" y="1182077"/>
                  <a:pt x="4890977" y="992372"/>
                </a:cubicBezTo>
                <a:cubicBezTo>
                  <a:pt x="5023932" y="875371"/>
                  <a:pt x="5262639" y="620710"/>
                  <a:pt x="5358809" y="524540"/>
                </a:cubicBezTo>
                <a:cubicBezTo>
                  <a:pt x="5402537" y="480812"/>
                  <a:pt x="5448494" y="439372"/>
                  <a:pt x="5493488" y="396949"/>
                </a:cubicBezTo>
                <a:cubicBezTo>
                  <a:pt x="5531192" y="361400"/>
                  <a:pt x="5569700" y="326698"/>
                  <a:pt x="5606902" y="290624"/>
                </a:cubicBezTo>
                <a:cubicBezTo>
                  <a:pt x="5647683" y="251079"/>
                  <a:pt x="5679026" y="199893"/>
                  <a:pt x="5727405" y="170121"/>
                </a:cubicBezTo>
                <a:cubicBezTo>
                  <a:pt x="5845401" y="97508"/>
                  <a:pt x="5878362" y="60157"/>
                  <a:pt x="5989674" y="28354"/>
                </a:cubicBezTo>
                <a:cubicBezTo>
                  <a:pt x="6029351" y="17018"/>
                  <a:pt x="6070009" y="9451"/>
                  <a:pt x="6110177" y="0"/>
                </a:cubicBezTo>
                <a:cubicBezTo>
                  <a:pt x="6251944" y="4726"/>
                  <a:pt x="6393893" y="5596"/>
                  <a:pt x="6535479" y="14177"/>
                </a:cubicBezTo>
                <a:cubicBezTo>
                  <a:pt x="6550395" y="15081"/>
                  <a:pt x="6578009" y="28354"/>
                  <a:pt x="6578009" y="2835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正方形/長方形 9">
            <a:extLst>
              <a:ext uri="{FF2B5EF4-FFF2-40B4-BE49-F238E27FC236}">
                <a16:creationId xmlns:a16="http://schemas.microsoft.com/office/drawing/2014/main" id="{06E7A70C-3F84-4355-8301-610D78157585}"/>
              </a:ext>
            </a:extLst>
          </p:cNvPr>
          <p:cNvSpPr/>
          <p:nvPr/>
        </p:nvSpPr>
        <p:spPr>
          <a:xfrm>
            <a:off x="2619817" y="2407617"/>
            <a:ext cx="6839016" cy="20002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9BDCB849-63A8-4C2D-9950-3C95F3F31DE2}"/>
              </a:ext>
            </a:extLst>
          </p:cNvPr>
          <p:cNvSpPr txBox="1"/>
          <p:nvPr/>
        </p:nvSpPr>
        <p:spPr>
          <a:xfrm>
            <a:off x="495300" y="4499747"/>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0</a:t>
            </a:r>
          </a:p>
        </p:txBody>
      </p:sp>
      <p:sp>
        <p:nvSpPr>
          <p:cNvPr id="33" name="テキスト ボックス 32">
            <a:extLst>
              <a:ext uri="{FF2B5EF4-FFF2-40B4-BE49-F238E27FC236}">
                <a16:creationId xmlns:a16="http://schemas.microsoft.com/office/drawing/2014/main" id="{AE3EB69B-8269-4FD9-98FA-3961C083D126}"/>
              </a:ext>
            </a:extLst>
          </p:cNvPr>
          <p:cNvSpPr txBox="1"/>
          <p:nvPr/>
        </p:nvSpPr>
        <p:spPr>
          <a:xfrm>
            <a:off x="495300" y="4961412"/>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1</a:t>
            </a:r>
          </a:p>
        </p:txBody>
      </p:sp>
      <p:sp>
        <p:nvSpPr>
          <p:cNvPr id="34" name="テキスト ボックス 33">
            <a:extLst>
              <a:ext uri="{FF2B5EF4-FFF2-40B4-BE49-F238E27FC236}">
                <a16:creationId xmlns:a16="http://schemas.microsoft.com/office/drawing/2014/main" id="{888217CE-C12E-42E0-80ED-670B692A0C9F}"/>
              </a:ext>
            </a:extLst>
          </p:cNvPr>
          <p:cNvSpPr txBox="1"/>
          <p:nvPr/>
        </p:nvSpPr>
        <p:spPr>
          <a:xfrm>
            <a:off x="491252" y="5439055"/>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2</a:t>
            </a:r>
          </a:p>
        </p:txBody>
      </p:sp>
      <p:sp>
        <p:nvSpPr>
          <p:cNvPr id="35" name="テキスト ボックス 34">
            <a:extLst>
              <a:ext uri="{FF2B5EF4-FFF2-40B4-BE49-F238E27FC236}">
                <a16:creationId xmlns:a16="http://schemas.microsoft.com/office/drawing/2014/main" id="{CB577491-DB51-494A-ACF3-98811B97D51A}"/>
              </a:ext>
            </a:extLst>
          </p:cNvPr>
          <p:cNvSpPr txBox="1"/>
          <p:nvPr/>
        </p:nvSpPr>
        <p:spPr>
          <a:xfrm>
            <a:off x="499226" y="5893851"/>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3</a:t>
            </a:r>
          </a:p>
        </p:txBody>
      </p:sp>
      <p:sp>
        <p:nvSpPr>
          <p:cNvPr id="36" name="楕円 35">
            <a:extLst>
              <a:ext uri="{FF2B5EF4-FFF2-40B4-BE49-F238E27FC236}">
                <a16:creationId xmlns:a16="http://schemas.microsoft.com/office/drawing/2014/main" id="{9D1A7823-F1B4-40A1-95F8-9B8296B2B32F}"/>
              </a:ext>
            </a:extLst>
          </p:cNvPr>
          <p:cNvSpPr/>
          <p:nvPr/>
        </p:nvSpPr>
        <p:spPr>
          <a:xfrm>
            <a:off x="2624247"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楕円 36">
            <a:extLst>
              <a:ext uri="{FF2B5EF4-FFF2-40B4-BE49-F238E27FC236}">
                <a16:creationId xmlns:a16="http://schemas.microsoft.com/office/drawing/2014/main" id="{7013BDF0-0A8B-4180-BE88-51F71852D5A3}"/>
              </a:ext>
            </a:extLst>
          </p:cNvPr>
          <p:cNvSpPr/>
          <p:nvPr/>
        </p:nvSpPr>
        <p:spPr>
          <a:xfrm>
            <a:off x="2967149"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楕円 37">
            <a:extLst>
              <a:ext uri="{FF2B5EF4-FFF2-40B4-BE49-F238E27FC236}">
                <a16:creationId xmlns:a16="http://schemas.microsoft.com/office/drawing/2014/main" id="{A4AE9AE7-136D-496E-B5B1-42762168175F}"/>
              </a:ext>
            </a:extLst>
          </p:cNvPr>
          <p:cNvSpPr/>
          <p:nvPr/>
        </p:nvSpPr>
        <p:spPr>
          <a:xfrm>
            <a:off x="3310051" y="4559731"/>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楕円 38">
            <a:extLst>
              <a:ext uri="{FF2B5EF4-FFF2-40B4-BE49-F238E27FC236}">
                <a16:creationId xmlns:a16="http://schemas.microsoft.com/office/drawing/2014/main" id="{00835866-407A-49DF-BCD5-33755358F50D}"/>
              </a:ext>
            </a:extLst>
          </p:cNvPr>
          <p:cNvSpPr/>
          <p:nvPr/>
        </p:nvSpPr>
        <p:spPr>
          <a:xfrm>
            <a:off x="3648083" y="4557292"/>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F212B2A3-B379-4558-AD89-662A442DF839}"/>
              </a:ext>
            </a:extLst>
          </p:cNvPr>
          <p:cNvSpPr/>
          <p:nvPr/>
        </p:nvSpPr>
        <p:spPr>
          <a:xfrm>
            <a:off x="3986115" y="456460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楕円 40">
            <a:extLst>
              <a:ext uri="{FF2B5EF4-FFF2-40B4-BE49-F238E27FC236}">
                <a16:creationId xmlns:a16="http://schemas.microsoft.com/office/drawing/2014/main" id="{ADF1F6FE-9B1F-4FA7-8BE8-DA4D71C40E49}"/>
              </a:ext>
            </a:extLst>
          </p:cNvPr>
          <p:cNvSpPr/>
          <p:nvPr/>
        </p:nvSpPr>
        <p:spPr>
          <a:xfrm>
            <a:off x="2624247" y="5031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楕円 41">
            <a:extLst>
              <a:ext uri="{FF2B5EF4-FFF2-40B4-BE49-F238E27FC236}">
                <a16:creationId xmlns:a16="http://schemas.microsoft.com/office/drawing/2014/main" id="{E61C6DC9-0844-4F6E-9EAF-57A336350281}"/>
              </a:ext>
            </a:extLst>
          </p:cNvPr>
          <p:cNvSpPr/>
          <p:nvPr/>
        </p:nvSpPr>
        <p:spPr>
          <a:xfrm>
            <a:off x="2967149" y="5031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楕円 42">
            <a:extLst>
              <a:ext uri="{FF2B5EF4-FFF2-40B4-BE49-F238E27FC236}">
                <a16:creationId xmlns:a16="http://schemas.microsoft.com/office/drawing/2014/main" id="{EC4E2DFB-4DB4-42F7-84E1-5B53C25C6B33}"/>
              </a:ext>
            </a:extLst>
          </p:cNvPr>
          <p:cNvSpPr/>
          <p:nvPr/>
        </p:nvSpPr>
        <p:spPr>
          <a:xfrm>
            <a:off x="3310051" y="5029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楕円 43">
            <a:extLst>
              <a:ext uri="{FF2B5EF4-FFF2-40B4-BE49-F238E27FC236}">
                <a16:creationId xmlns:a16="http://schemas.microsoft.com/office/drawing/2014/main" id="{88A57E89-24D5-4DD8-9E7E-2D665F513B76}"/>
              </a:ext>
            </a:extLst>
          </p:cNvPr>
          <p:cNvSpPr/>
          <p:nvPr/>
        </p:nvSpPr>
        <p:spPr>
          <a:xfrm>
            <a:off x="3648083" y="5026722"/>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楕円 44">
            <a:extLst>
              <a:ext uri="{FF2B5EF4-FFF2-40B4-BE49-F238E27FC236}">
                <a16:creationId xmlns:a16="http://schemas.microsoft.com/office/drawing/2014/main" id="{6CB8DEF1-9C8B-452F-9D35-A32249984736}"/>
              </a:ext>
            </a:extLst>
          </p:cNvPr>
          <p:cNvSpPr/>
          <p:nvPr/>
        </p:nvSpPr>
        <p:spPr>
          <a:xfrm>
            <a:off x="3986115" y="5029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楕円 45">
            <a:extLst>
              <a:ext uri="{FF2B5EF4-FFF2-40B4-BE49-F238E27FC236}">
                <a16:creationId xmlns:a16="http://schemas.microsoft.com/office/drawing/2014/main" id="{345BF101-0657-4A44-8931-967DBDB2CC71}"/>
              </a:ext>
            </a:extLst>
          </p:cNvPr>
          <p:cNvSpPr/>
          <p:nvPr/>
        </p:nvSpPr>
        <p:spPr>
          <a:xfrm>
            <a:off x="2624247" y="5493713"/>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楕円 46">
            <a:extLst>
              <a:ext uri="{FF2B5EF4-FFF2-40B4-BE49-F238E27FC236}">
                <a16:creationId xmlns:a16="http://schemas.microsoft.com/office/drawing/2014/main" id="{517004A6-D2B0-4785-8849-6D14AC909F9E}"/>
              </a:ext>
            </a:extLst>
          </p:cNvPr>
          <p:cNvSpPr/>
          <p:nvPr/>
        </p:nvSpPr>
        <p:spPr>
          <a:xfrm>
            <a:off x="2967149" y="5493713"/>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楕円 47">
            <a:extLst>
              <a:ext uri="{FF2B5EF4-FFF2-40B4-BE49-F238E27FC236}">
                <a16:creationId xmlns:a16="http://schemas.microsoft.com/office/drawing/2014/main" id="{D8C5467C-23DD-4615-9CA6-FBEAAB5DFA17}"/>
              </a:ext>
            </a:extLst>
          </p:cNvPr>
          <p:cNvSpPr/>
          <p:nvPr/>
        </p:nvSpPr>
        <p:spPr>
          <a:xfrm>
            <a:off x="3310051" y="5491274"/>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29FFA4CE-B144-443D-B58E-8770B0B9D724}"/>
              </a:ext>
            </a:extLst>
          </p:cNvPr>
          <p:cNvSpPr/>
          <p:nvPr/>
        </p:nvSpPr>
        <p:spPr>
          <a:xfrm>
            <a:off x="3648083" y="5488835"/>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BFA5F91D-255E-4499-AAD6-DA898E7E15C9}"/>
              </a:ext>
            </a:extLst>
          </p:cNvPr>
          <p:cNvSpPr/>
          <p:nvPr/>
        </p:nvSpPr>
        <p:spPr>
          <a:xfrm>
            <a:off x="3986115" y="5496152"/>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696E1A0B-E7AA-4B32-A40D-73DA9C6A7B9C}"/>
              </a:ext>
            </a:extLst>
          </p:cNvPr>
          <p:cNvSpPr/>
          <p:nvPr/>
        </p:nvSpPr>
        <p:spPr>
          <a:xfrm>
            <a:off x="2631781" y="595582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4BE9D4FA-9D50-4AEE-81D2-479699EE5303}"/>
              </a:ext>
            </a:extLst>
          </p:cNvPr>
          <p:cNvSpPr/>
          <p:nvPr/>
        </p:nvSpPr>
        <p:spPr>
          <a:xfrm>
            <a:off x="2974683" y="595582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C7BD429E-BD45-4AF8-AC55-480E0D42F4D8}"/>
              </a:ext>
            </a:extLst>
          </p:cNvPr>
          <p:cNvSpPr/>
          <p:nvPr/>
        </p:nvSpPr>
        <p:spPr>
          <a:xfrm>
            <a:off x="3317585" y="5953387"/>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5AF5114-EAE5-4CD6-B263-36C170591182}"/>
              </a:ext>
            </a:extLst>
          </p:cNvPr>
          <p:cNvSpPr/>
          <p:nvPr/>
        </p:nvSpPr>
        <p:spPr>
          <a:xfrm>
            <a:off x="3655617" y="5950948"/>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BEED6178-975F-479C-BE9A-4267D55136CA}"/>
              </a:ext>
            </a:extLst>
          </p:cNvPr>
          <p:cNvSpPr/>
          <p:nvPr/>
        </p:nvSpPr>
        <p:spPr>
          <a:xfrm>
            <a:off x="3993649" y="595826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9740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Total weight of each substream should be equal</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5" name="フリーフォーム: 図形 4">
            <a:extLst>
              <a:ext uri="{FF2B5EF4-FFF2-40B4-BE49-F238E27FC236}">
                <a16:creationId xmlns:a16="http://schemas.microsoft.com/office/drawing/2014/main" id="{8EC97AD2-86AD-4530-A61A-EAC9C60C7203}"/>
              </a:ext>
            </a:extLst>
          </p:cNvPr>
          <p:cNvSpPr/>
          <p:nvPr/>
        </p:nvSpPr>
        <p:spPr>
          <a:xfrm>
            <a:off x="2631781" y="2400300"/>
            <a:ext cx="6839014" cy="2000250"/>
          </a:xfrm>
          <a:custGeom>
            <a:avLst/>
            <a:gdLst>
              <a:gd name="connsiteX0" fmla="*/ 0 w 6578009"/>
              <a:gd name="connsiteY0" fmla="*/ 1105786 h 1353879"/>
              <a:gd name="connsiteX1" fmla="*/ 127591 w 6578009"/>
              <a:gd name="connsiteY1" fmla="*/ 800986 h 1353879"/>
              <a:gd name="connsiteX2" fmla="*/ 191386 w 6578009"/>
              <a:gd name="connsiteY2" fmla="*/ 701749 h 1353879"/>
              <a:gd name="connsiteX3" fmla="*/ 304800 w 6578009"/>
              <a:gd name="connsiteY3" fmla="*/ 559982 h 1353879"/>
              <a:gd name="connsiteX4" fmla="*/ 460744 w 6578009"/>
              <a:gd name="connsiteY4" fmla="*/ 467833 h 1353879"/>
              <a:gd name="connsiteX5" fmla="*/ 666307 w 6578009"/>
              <a:gd name="connsiteY5" fmla="*/ 389861 h 1353879"/>
              <a:gd name="connsiteX6" fmla="*/ 1006549 w 6578009"/>
              <a:gd name="connsiteY6" fmla="*/ 460744 h 1353879"/>
              <a:gd name="connsiteX7" fmla="*/ 1190847 w 6578009"/>
              <a:gd name="connsiteY7" fmla="*/ 630865 h 1353879"/>
              <a:gd name="connsiteX8" fmla="*/ 1311349 w 6578009"/>
              <a:gd name="connsiteY8" fmla="*/ 758456 h 1353879"/>
              <a:gd name="connsiteX9" fmla="*/ 1375144 w 6578009"/>
              <a:gd name="connsiteY9" fmla="*/ 836428 h 1353879"/>
              <a:gd name="connsiteX10" fmla="*/ 1559442 w 6578009"/>
              <a:gd name="connsiteY10" fmla="*/ 1013637 h 1353879"/>
              <a:gd name="connsiteX11" fmla="*/ 1807535 w 6578009"/>
              <a:gd name="connsiteY11" fmla="*/ 1226289 h 1353879"/>
              <a:gd name="connsiteX12" fmla="*/ 1977656 w 6578009"/>
              <a:gd name="connsiteY12" fmla="*/ 1261730 h 1353879"/>
              <a:gd name="connsiteX13" fmla="*/ 2176130 w 6578009"/>
              <a:gd name="connsiteY13" fmla="*/ 1240465 h 1353879"/>
              <a:gd name="connsiteX14" fmla="*/ 2459665 w 6578009"/>
              <a:gd name="connsiteY14" fmla="*/ 1084521 h 1353879"/>
              <a:gd name="connsiteX15" fmla="*/ 2558902 w 6578009"/>
              <a:gd name="connsiteY15" fmla="*/ 1034903 h 1353879"/>
              <a:gd name="connsiteX16" fmla="*/ 2651051 w 6578009"/>
              <a:gd name="connsiteY16" fmla="*/ 978196 h 1353879"/>
              <a:gd name="connsiteX17" fmla="*/ 2764465 w 6578009"/>
              <a:gd name="connsiteY17" fmla="*/ 935665 h 1353879"/>
              <a:gd name="connsiteX18" fmla="*/ 2863702 w 6578009"/>
              <a:gd name="connsiteY18" fmla="*/ 871870 h 1353879"/>
              <a:gd name="connsiteX19" fmla="*/ 3076354 w 6578009"/>
              <a:gd name="connsiteY19" fmla="*/ 815163 h 1353879"/>
              <a:gd name="connsiteX20" fmla="*/ 3345712 w 6578009"/>
              <a:gd name="connsiteY20" fmla="*/ 878958 h 1353879"/>
              <a:gd name="connsiteX21" fmla="*/ 3785191 w 6578009"/>
              <a:gd name="connsiteY21" fmla="*/ 1183758 h 1353879"/>
              <a:gd name="connsiteX22" fmla="*/ 4026195 w 6578009"/>
              <a:gd name="connsiteY22" fmla="*/ 1332614 h 1353879"/>
              <a:gd name="connsiteX23" fmla="*/ 4125433 w 6578009"/>
              <a:gd name="connsiteY23" fmla="*/ 1353879 h 1353879"/>
              <a:gd name="connsiteX24" fmla="*/ 4430233 w 6578009"/>
              <a:gd name="connsiteY24" fmla="*/ 1325526 h 1353879"/>
              <a:gd name="connsiteX25" fmla="*/ 4529470 w 6578009"/>
              <a:gd name="connsiteY25" fmla="*/ 1254642 h 1353879"/>
              <a:gd name="connsiteX26" fmla="*/ 4890977 w 6578009"/>
              <a:gd name="connsiteY26" fmla="*/ 992372 h 1353879"/>
              <a:gd name="connsiteX27" fmla="*/ 5358809 w 6578009"/>
              <a:gd name="connsiteY27" fmla="*/ 524540 h 1353879"/>
              <a:gd name="connsiteX28" fmla="*/ 5493488 w 6578009"/>
              <a:gd name="connsiteY28" fmla="*/ 396949 h 1353879"/>
              <a:gd name="connsiteX29" fmla="*/ 5606902 w 6578009"/>
              <a:gd name="connsiteY29" fmla="*/ 290624 h 1353879"/>
              <a:gd name="connsiteX30" fmla="*/ 5727405 w 6578009"/>
              <a:gd name="connsiteY30" fmla="*/ 170121 h 1353879"/>
              <a:gd name="connsiteX31" fmla="*/ 5989674 w 6578009"/>
              <a:gd name="connsiteY31" fmla="*/ 28354 h 1353879"/>
              <a:gd name="connsiteX32" fmla="*/ 6110177 w 6578009"/>
              <a:gd name="connsiteY32" fmla="*/ 0 h 1353879"/>
              <a:gd name="connsiteX33" fmla="*/ 6535479 w 6578009"/>
              <a:gd name="connsiteY33" fmla="*/ 14177 h 1353879"/>
              <a:gd name="connsiteX34" fmla="*/ 6578009 w 6578009"/>
              <a:gd name="connsiteY34" fmla="*/ 28354 h 13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78009" h="1353879">
                <a:moveTo>
                  <a:pt x="0" y="1105786"/>
                </a:moveTo>
                <a:cubicBezTo>
                  <a:pt x="33275" y="1020749"/>
                  <a:pt x="83717" y="883859"/>
                  <a:pt x="127591" y="800986"/>
                </a:cubicBezTo>
                <a:cubicBezTo>
                  <a:pt x="145990" y="766231"/>
                  <a:pt x="169305" y="734289"/>
                  <a:pt x="191386" y="701749"/>
                </a:cubicBezTo>
                <a:cubicBezTo>
                  <a:pt x="207852" y="677483"/>
                  <a:pt x="266111" y="586235"/>
                  <a:pt x="304800" y="559982"/>
                </a:cubicBezTo>
                <a:cubicBezTo>
                  <a:pt x="354762" y="526079"/>
                  <a:pt x="404290" y="489246"/>
                  <a:pt x="460744" y="467833"/>
                </a:cubicBezTo>
                <a:lnTo>
                  <a:pt x="666307" y="389861"/>
                </a:lnTo>
                <a:cubicBezTo>
                  <a:pt x="846942" y="401514"/>
                  <a:pt x="870079" y="376038"/>
                  <a:pt x="1006549" y="460744"/>
                </a:cubicBezTo>
                <a:cubicBezTo>
                  <a:pt x="1059710" y="493741"/>
                  <a:pt x="1151495" y="591513"/>
                  <a:pt x="1190847" y="630865"/>
                </a:cubicBezTo>
                <a:cubicBezTo>
                  <a:pt x="1233569" y="673587"/>
                  <a:pt x="1272384" y="710832"/>
                  <a:pt x="1311349" y="758456"/>
                </a:cubicBezTo>
                <a:cubicBezTo>
                  <a:pt x="1332614" y="784447"/>
                  <a:pt x="1352328" y="811787"/>
                  <a:pt x="1375144" y="836428"/>
                </a:cubicBezTo>
                <a:cubicBezTo>
                  <a:pt x="1487920" y="958226"/>
                  <a:pt x="1462562" y="922456"/>
                  <a:pt x="1559442" y="1013637"/>
                </a:cubicBezTo>
                <a:cubicBezTo>
                  <a:pt x="1632229" y="1082142"/>
                  <a:pt x="1710201" y="1179939"/>
                  <a:pt x="1807535" y="1226289"/>
                </a:cubicBezTo>
                <a:cubicBezTo>
                  <a:pt x="1856040" y="1249387"/>
                  <a:pt x="1927666" y="1254589"/>
                  <a:pt x="1977656" y="1261730"/>
                </a:cubicBezTo>
                <a:cubicBezTo>
                  <a:pt x="2043814" y="1254642"/>
                  <a:pt x="2112058" y="1258405"/>
                  <a:pt x="2176130" y="1240465"/>
                </a:cubicBezTo>
                <a:cubicBezTo>
                  <a:pt x="2256043" y="1218089"/>
                  <a:pt x="2385926" y="1125999"/>
                  <a:pt x="2459665" y="1084521"/>
                </a:cubicBezTo>
                <a:cubicBezTo>
                  <a:pt x="2491899" y="1066390"/>
                  <a:pt x="2526573" y="1052864"/>
                  <a:pt x="2558902" y="1034903"/>
                </a:cubicBezTo>
                <a:cubicBezTo>
                  <a:pt x="2590430" y="1017388"/>
                  <a:pt x="2618571" y="993876"/>
                  <a:pt x="2651051" y="978196"/>
                </a:cubicBezTo>
                <a:cubicBezTo>
                  <a:pt x="2687411" y="960643"/>
                  <a:pt x="2728352" y="953722"/>
                  <a:pt x="2764465" y="935665"/>
                </a:cubicBezTo>
                <a:cubicBezTo>
                  <a:pt x="2799638" y="918078"/>
                  <a:pt x="2828067" y="888500"/>
                  <a:pt x="2863702" y="871870"/>
                </a:cubicBezTo>
                <a:cubicBezTo>
                  <a:pt x="2920405" y="845409"/>
                  <a:pt x="3014407" y="828437"/>
                  <a:pt x="3076354" y="815163"/>
                </a:cubicBezTo>
                <a:cubicBezTo>
                  <a:pt x="3166140" y="836428"/>
                  <a:pt x="3262423" y="839251"/>
                  <a:pt x="3345712" y="878958"/>
                </a:cubicBezTo>
                <a:cubicBezTo>
                  <a:pt x="3764937" y="1078821"/>
                  <a:pt x="3565200" y="1037097"/>
                  <a:pt x="3785191" y="1183758"/>
                </a:cubicBezTo>
                <a:cubicBezTo>
                  <a:pt x="3863755" y="1236134"/>
                  <a:pt x="3933868" y="1312830"/>
                  <a:pt x="4026195" y="1332614"/>
                </a:cubicBezTo>
                <a:lnTo>
                  <a:pt x="4125433" y="1353879"/>
                </a:lnTo>
                <a:cubicBezTo>
                  <a:pt x="4227033" y="1344428"/>
                  <a:pt x="4331140" y="1349865"/>
                  <a:pt x="4430233" y="1325526"/>
                </a:cubicBezTo>
                <a:cubicBezTo>
                  <a:pt x="4469711" y="1315830"/>
                  <a:pt x="4495509" y="1276984"/>
                  <a:pt x="4529470" y="1254642"/>
                </a:cubicBezTo>
                <a:cubicBezTo>
                  <a:pt x="4746902" y="1111595"/>
                  <a:pt x="4675404" y="1182077"/>
                  <a:pt x="4890977" y="992372"/>
                </a:cubicBezTo>
                <a:cubicBezTo>
                  <a:pt x="5023932" y="875371"/>
                  <a:pt x="5262639" y="620710"/>
                  <a:pt x="5358809" y="524540"/>
                </a:cubicBezTo>
                <a:cubicBezTo>
                  <a:pt x="5402537" y="480812"/>
                  <a:pt x="5448494" y="439372"/>
                  <a:pt x="5493488" y="396949"/>
                </a:cubicBezTo>
                <a:cubicBezTo>
                  <a:pt x="5531192" y="361400"/>
                  <a:pt x="5569700" y="326698"/>
                  <a:pt x="5606902" y="290624"/>
                </a:cubicBezTo>
                <a:cubicBezTo>
                  <a:pt x="5647683" y="251079"/>
                  <a:pt x="5679026" y="199893"/>
                  <a:pt x="5727405" y="170121"/>
                </a:cubicBezTo>
                <a:cubicBezTo>
                  <a:pt x="5845401" y="97508"/>
                  <a:pt x="5878362" y="60157"/>
                  <a:pt x="5989674" y="28354"/>
                </a:cubicBezTo>
                <a:cubicBezTo>
                  <a:pt x="6029351" y="17018"/>
                  <a:pt x="6070009" y="9451"/>
                  <a:pt x="6110177" y="0"/>
                </a:cubicBezTo>
                <a:cubicBezTo>
                  <a:pt x="6251944" y="4726"/>
                  <a:pt x="6393893" y="5596"/>
                  <a:pt x="6535479" y="14177"/>
                </a:cubicBezTo>
                <a:cubicBezTo>
                  <a:pt x="6550395" y="15081"/>
                  <a:pt x="6578009" y="28354"/>
                  <a:pt x="6578009" y="2835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正方形/長方形 9">
            <a:extLst>
              <a:ext uri="{FF2B5EF4-FFF2-40B4-BE49-F238E27FC236}">
                <a16:creationId xmlns:a16="http://schemas.microsoft.com/office/drawing/2014/main" id="{06E7A70C-3F84-4355-8301-610D78157585}"/>
              </a:ext>
            </a:extLst>
          </p:cNvPr>
          <p:cNvSpPr/>
          <p:nvPr/>
        </p:nvSpPr>
        <p:spPr>
          <a:xfrm>
            <a:off x="2619817" y="2407617"/>
            <a:ext cx="6839016" cy="20002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9BDCB849-63A8-4C2D-9950-3C95F3F31DE2}"/>
              </a:ext>
            </a:extLst>
          </p:cNvPr>
          <p:cNvSpPr txBox="1"/>
          <p:nvPr/>
        </p:nvSpPr>
        <p:spPr>
          <a:xfrm>
            <a:off x="495300" y="4499747"/>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0</a:t>
            </a:r>
          </a:p>
        </p:txBody>
      </p:sp>
      <p:sp>
        <p:nvSpPr>
          <p:cNvPr id="33" name="テキスト ボックス 32">
            <a:extLst>
              <a:ext uri="{FF2B5EF4-FFF2-40B4-BE49-F238E27FC236}">
                <a16:creationId xmlns:a16="http://schemas.microsoft.com/office/drawing/2014/main" id="{AE3EB69B-8269-4FD9-98FA-3961C083D126}"/>
              </a:ext>
            </a:extLst>
          </p:cNvPr>
          <p:cNvSpPr txBox="1"/>
          <p:nvPr/>
        </p:nvSpPr>
        <p:spPr>
          <a:xfrm>
            <a:off x="495300" y="4961412"/>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1</a:t>
            </a:r>
          </a:p>
        </p:txBody>
      </p:sp>
      <p:sp>
        <p:nvSpPr>
          <p:cNvPr id="34" name="テキスト ボックス 33">
            <a:extLst>
              <a:ext uri="{FF2B5EF4-FFF2-40B4-BE49-F238E27FC236}">
                <a16:creationId xmlns:a16="http://schemas.microsoft.com/office/drawing/2014/main" id="{888217CE-C12E-42E0-80ED-670B692A0C9F}"/>
              </a:ext>
            </a:extLst>
          </p:cNvPr>
          <p:cNvSpPr txBox="1"/>
          <p:nvPr/>
        </p:nvSpPr>
        <p:spPr>
          <a:xfrm>
            <a:off x="491252" y="5439055"/>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2</a:t>
            </a:r>
          </a:p>
        </p:txBody>
      </p:sp>
      <p:sp>
        <p:nvSpPr>
          <p:cNvPr id="35" name="テキスト ボックス 34">
            <a:extLst>
              <a:ext uri="{FF2B5EF4-FFF2-40B4-BE49-F238E27FC236}">
                <a16:creationId xmlns:a16="http://schemas.microsoft.com/office/drawing/2014/main" id="{CB577491-DB51-494A-ACF3-98811B97D51A}"/>
              </a:ext>
            </a:extLst>
          </p:cNvPr>
          <p:cNvSpPr txBox="1"/>
          <p:nvPr/>
        </p:nvSpPr>
        <p:spPr>
          <a:xfrm>
            <a:off x="499226" y="5893851"/>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3</a:t>
            </a:r>
          </a:p>
        </p:txBody>
      </p:sp>
      <p:sp>
        <p:nvSpPr>
          <p:cNvPr id="36" name="楕円 35">
            <a:extLst>
              <a:ext uri="{FF2B5EF4-FFF2-40B4-BE49-F238E27FC236}">
                <a16:creationId xmlns:a16="http://schemas.microsoft.com/office/drawing/2014/main" id="{9D1A7823-F1B4-40A1-95F8-9B8296B2B32F}"/>
              </a:ext>
            </a:extLst>
          </p:cNvPr>
          <p:cNvSpPr/>
          <p:nvPr/>
        </p:nvSpPr>
        <p:spPr>
          <a:xfrm>
            <a:off x="2624247"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楕円 36">
            <a:extLst>
              <a:ext uri="{FF2B5EF4-FFF2-40B4-BE49-F238E27FC236}">
                <a16:creationId xmlns:a16="http://schemas.microsoft.com/office/drawing/2014/main" id="{7013BDF0-0A8B-4180-BE88-51F71852D5A3}"/>
              </a:ext>
            </a:extLst>
          </p:cNvPr>
          <p:cNvSpPr/>
          <p:nvPr/>
        </p:nvSpPr>
        <p:spPr>
          <a:xfrm>
            <a:off x="2967149"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楕円 37">
            <a:extLst>
              <a:ext uri="{FF2B5EF4-FFF2-40B4-BE49-F238E27FC236}">
                <a16:creationId xmlns:a16="http://schemas.microsoft.com/office/drawing/2014/main" id="{A4AE9AE7-136D-496E-B5B1-42762168175F}"/>
              </a:ext>
            </a:extLst>
          </p:cNvPr>
          <p:cNvSpPr/>
          <p:nvPr/>
        </p:nvSpPr>
        <p:spPr>
          <a:xfrm>
            <a:off x="3310051" y="4559731"/>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楕円 38">
            <a:extLst>
              <a:ext uri="{FF2B5EF4-FFF2-40B4-BE49-F238E27FC236}">
                <a16:creationId xmlns:a16="http://schemas.microsoft.com/office/drawing/2014/main" id="{00835866-407A-49DF-BCD5-33755358F50D}"/>
              </a:ext>
            </a:extLst>
          </p:cNvPr>
          <p:cNvSpPr/>
          <p:nvPr/>
        </p:nvSpPr>
        <p:spPr>
          <a:xfrm>
            <a:off x="3648083" y="4557292"/>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F212B2A3-B379-4558-AD89-662A442DF839}"/>
              </a:ext>
            </a:extLst>
          </p:cNvPr>
          <p:cNvSpPr/>
          <p:nvPr/>
        </p:nvSpPr>
        <p:spPr>
          <a:xfrm>
            <a:off x="3986115" y="456460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楕円 40">
            <a:extLst>
              <a:ext uri="{FF2B5EF4-FFF2-40B4-BE49-F238E27FC236}">
                <a16:creationId xmlns:a16="http://schemas.microsoft.com/office/drawing/2014/main" id="{ADF1F6FE-9B1F-4FA7-8BE8-DA4D71C40E49}"/>
              </a:ext>
            </a:extLst>
          </p:cNvPr>
          <p:cNvSpPr/>
          <p:nvPr/>
        </p:nvSpPr>
        <p:spPr>
          <a:xfrm>
            <a:off x="2624247" y="5031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楕円 41">
            <a:extLst>
              <a:ext uri="{FF2B5EF4-FFF2-40B4-BE49-F238E27FC236}">
                <a16:creationId xmlns:a16="http://schemas.microsoft.com/office/drawing/2014/main" id="{E61C6DC9-0844-4F6E-9EAF-57A336350281}"/>
              </a:ext>
            </a:extLst>
          </p:cNvPr>
          <p:cNvSpPr/>
          <p:nvPr/>
        </p:nvSpPr>
        <p:spPr>
          <a:xfrm>
            <a:off x="2967149" y="5031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楕円 42">
            <a:extLst>
              <a:ext uri="{FF2B5EF4-FFF2-40B4-BE49-F238E27FC236}">
                <a16:creationId xmlns:a16="http://schemas.microsoft.com/office/drawing/2014/main" id="{EC4E2DFB-4DB4-42F7-84E1-5B53C25C6B33}"/>
              </a:ext>
            </a:extLst>
          </p:cNvPr>
          <p:cNvSpPr/>
          <p:nvPr/>
        </p:nvSpPr>
        <p:spPr>
          <a:xfrm>
            <a:off x="3310051" y="5029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楕円 43">
            <a:extLst>
              <a:ext uri="{FF2B5EF4-FFF2-40B4-BE49-F238E27FC236}">
                <a16:creationId xmlns:a16="http://schemas.microsoft.com/office/drawing/2014/main" id="{88A57E89-24D5-4DD8-9E7E-2D665F513B76}"/>
              </a:ext>
            </a:extLst>
          </p:cNvPr>
          <p:cNvSpPr/>
          <p:nvPr/>
        </p:nvSpPr>
        <p:spPr>
          <a:xfrm>
            <a:off x="3648083" y="5026722"/>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楕円 44">
            <a:extLst>
              <a:ext uri="{FF2B5EF4-FFF2-40B4-BE49-F238E27FC236}">
                <a16:creationId xmlns:a16="http://schemas.microsoft.com/office/drawing/2014/main" id="{6CB8DEF1-9C8B-452F-9D35-A32249984736}"/>
              </a:ext>
            </a:extLst>
          </p:cNvPr>
          <p:cNvSpPr/>
          <p:nvPr/>
        </p:nvSpPr>
        <p:spPr>
          <a:xfrm>
            <a:off x="3986115" y="5029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楕円 45">
            <a:extLst>
              <a:ext uri="{FF2B5EF4-FFF2-40B4-BE49-F238E27FC236}">
                <a16:creationId xmlns:a16="http://schemas.microsoft.com/office/drawing/2014/main" id="{345BF101-0657-4A44-8931-967DBDB2CC71}"/>
              </a:ext>
            </a:extLst>
          </p:cNvPr>
          <p:cNvSpPr/>
          <p:nvPr/>
        </p:nvSpPr>
        <p:spPr>
          <a:xfrm>
            <a:off x="2624247" y="5493713"/>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楕円 46">
            <a:extLst>
              <a:ext uri="{FF2B5EF4-FFF2-40B4-BE49-F238E27FC236}">
                <a16:creationId xmlns:a16="http://schemas.microsoft.com/office/drawing/2014/main" id="{517004A6-D2B0-4785-8849-6D14AC909F9E}"/>
              </a:ext>
            </a:extLst>
          </p:cNvPr>
          <p:cNvSpPr/>
          <p:nvPr/>
        </p:nvSpPr>
        <p:spPr>
          <a:xfrm>
            <a:off x="2967149" y="5493713"/>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楕円 47">
            <a:extLst>
              <a:ext uri="{FF2B5EF4-FFF2-40B4-BE49-F238E27FC236}">
                <a16:creationId xmlns:a16="http://schemas.microsoft.com/office/drawing/2014/main" id="{D8C5467C-23DD-4615-9CA6-FBEAAB5DFA17}"/>
              </a:ext>
            </a:extLst>
          </p:cNvPr>
          <p:cNvSpPr/>
          <p:nvPr/>
        </p:nvSpPr>
        <p:spPr>
          <a:xfrm>
            <a:off x="3310051" y="5491274"/>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29FFA4CE-B144-443D-B58E-8770B0B9D724}"/>
              </a:ext>
            </a:extLst>
          </p:cNvPr>
          <p:cNvSpPr/>
          <p:nvPr/>
        </p:nvSpPr>
        <p:spPr>
          <a:xfrm>
            <a:off x="3648083" y="5488835"/>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BFA5F91D-255E-4499-AAD6-DA898E7E15C9}"/>
              </a:ext>
            </a:extLst>
          </p:cNvPr>
          <p:cNvSpPr/>
          <p:nvPr/>
        </p:nvSpPr>
        <p:spPr>
          <a:xfrm>
            <a:off x="3986115" y="5496152"/>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696E1A0B-E7AA-4B32-A40D-73DA9C6A7B9C}"/>
              </a:ext>
            </a:extLst>
          </p:cNvPr>
          <p:cNvSpPr/>
          <p:nvPr/>
        </p:nvSpPr>
        <p:spPr>
          <a:xfrm>
            <a:off x="2631781" y="595582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4BE9D4FA-9D50-4AEE-81D2-479699EE5303}"/>
              </a:ext>
            </a:extLst>
          </p:cNvPr>
          <p:cNvSpPr/>
          <p:nvPr/>
        </p:nvSpPr>
        <p:spPr>
          <a:xfrm>
            <a:off x="2974683" y="595582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C7BD429E-BD45-4AF8-AC55-480E0D42F4D8}"/>
              </a:ext>
            </a:extLst>
          </p:cNvPr>
          <p:cNvSpPr/>
          <p:nvPr/>
        </p:nvSpPr>
        <p:spPr>
          <a:xfrm>
            <a:off x="3317585" y="5953387"/>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5AF5114-EAE5-4CD6-B263-36C170591182}"/>
              </a:ext>
            </a:extLst>
          </p:cNvPr>
          <p:cNvSpPr/>
          <p:nvPr/>
        </p:nvSpPr>
        <p:spPr>
          <a:xfrm>
            <a:off x="3655617" y="5950948"/>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BEED6178-975F-479C-BE9A-4267D55136CA}"/>
              </a:ext>
            </a:extLst>
          </p:cNvPr>
          <p:cNvSpPr/>
          <p:nvPr/>
        </p:nvSpPr>
        <p:spPr>
          <a:xfrm>
            <a:off x="3993649" y="595826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660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Total weight of each substream should be equal</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5" name="フリーフォーム: 図形 4">
            <a:extLst>
              <a:ext uri="{FF2B5EF4-FFF2-40B4-BE49-F238E27FC236}">
                <a16:creationId xmlns:a16="http://schemas.microsoft.com/office/drawing/2014/main" id="{8EC97AD2-86AD-4530-A61A-EAC9C60C7203}"/>
              </a:ext>
            </a:extLst>
          </p:cNvPr>
          <p:cNvSpPr/>
          <p:nvPr/>
        </p:nvSpPr>
        <p:spPr>
          <a:xfrm>
            <a:off x="2631781" y="2400300"/>
            <a:ext cx="6839014" cy="2000250"/>
          </a:xfrm>
          <a:custGeom>
            <a:avLst/>
            <a:gdLst>
              <a:gd name="connsiteX0" fmla="*/ 0 w 6578009"/>
              <a:gd name="connsiteY0" fmla="*/ 1105786 h 1353879"/>
              <a:gd name="connsiteX1" fmla="*/ 127591 w 6578009"/>
              <a:gd name="connsiteY1" fmla="*/ 800986 h 1353879"/>
              <a:gd name="connsiteX2" fmla="*/ 191386 w 6578009"/>
              <a:gd name="connsiteY2" fmla="*/ 701749 h 1353879"/>
              <a:gd name="connsiteX3" fmla="*/ 304800 w 6578009"/>
              <a:gd name="connsiteY3" fmla="*/ 559982 h 1353879"/>
              <a:gd name="connsiteX4" fmla="*/ 460744 w 6578009"/>
              <a:gd name="connsiteY4" fmla="*/ 467833 h 1353879"/>
              <a:gd name="connsiteX5" fmla="*/ 666307 w 6578009"/>
              <a:gd name="connsiteY5" fmla="*/ 389861 h 1353879"/>
              <a:gd name="connsiteX6" fmla="*/ 1006549 w 6578009"/>
              <a:gd name="connsiteY6" fmla="*/ 460744 h 1353879"/>
              <a:gd name="connsiteX7" fmla="*/ 1190847 w 6578009"/>
              <a:gd name="connsiteY7" fmla="*/ 630865 h 1353879"/>
              <a:gd name="connsiteX8" fmla="*/ 1311349 w 6578009"/>
              <a:gd name="connsiteY8" fmla="*/ 758456 h 1353879"/>
              <a:gd name="connsiteX9" fmla="*/ 1375144 w 6578009"/>
              <a:gd name="connsiteY9" fmla="*/ 836428 h 1353879"/>
              <a:gd name="connsiteX10" fmla="*/ 1559442 w 6578009"/>
              <a:gd name="connsiteY10" fmla="*/ 1013637 h 1353879"/>
              <a:gd name="connsiteX11" fmla="*/ 1807535 w 6578009"/>
              <a:gd name="connsiteY11" fmla="*/ 1226289 h 1353879"/>
              <a:gd name="connsiteX12" fmla="*/ 1977656 w 6578009"/>
              <a:gd name="connsiteY12" fmla="*/ 1261730 h 1353879"/>
              <a:gd name="connsiteX13" fmla="*/ 2176130 w 6578009"/>
              <a:gd name="connsiteY13" fmla="*/ 1240465 h 1353879"/>
              <a:gd name="connsiteX14" fmla="*/ 2459665 w 6578009"/>
              <a:gd name="connsiteY14" fmla="*/ 1084521 h 1353879"/>
              <a:gd name="connsiteX15" fmla="*/ 2558902 w 6578009"/>
              <a:gd name="connsiteY15" fmla="*/ 1034903 h 1353879"/>
              <a:gd name="connsiteX16" fmla="*/ 2651051 w 6578009"/>
              <a:gd name="connsiteY16" fmla="*/ 978196 h 1353879"/>
              <a:gd name="connsiteX17" fmla="*/ 2764465 w 6578009"/>
              <a:gd name="connsiteY17" fmla="*/ 935665 h 1353879"/>
              <a:gd name="connsiteX18" fmla="*/ 2863702 w 6578009"/>
              <a:gd name="connsiteY18" fmla="*/ 871870 h 1353879"/>
              <a:gd name="connsiteX19" fmla="*/ 3076354 w 6578009"/>
              <a:gd name="connsiteY19" fmla="*/ 815163 h 1353879"/>
              <a:gd name="connsiteX20" fmla="*/ 3345712 w 6578009"/>
              <a:gd name="connsiteY20" fmla="*/ 878958 h 1353879"/>
              <a:gd name="connsiteX21" fmla="*/ 3785191 w 6578009"/>
              <a:gd name="connsiteY21" fmla="*/ 1183758 h 1353879"/>
              <a:gd name="connsiteX22" fmla="*/ 4026195 w 6578009"/>
              <a:gd name="connsiteY22" fmla="*/ 1332614 h 1353879"/>
              <a:gd name="connsiteX23" fmla="*/ 4125433 w 6578009"/>
              <a:gd name="connsiteY23" fmla="*/ 1353879 h 1353879"/>
              <a:gd name="connsiteX24" fmla="*/ 4430233 w 6578009"/>
              <a:gd name="connsiteY24" fmla="*/ 1325526 h 1353879"/>
              <a:gd name="connsiteX25" fmla="*/ 4529470 w 6578009"/>
              <a:gd name="connsiteY25" fmla="*/ 1254642 h 1353879"/>
              <a:gd name="connsiteX26" fmla="*/ 4890977 w 6578009"/>
              <a:gd name="connsiteY26" fmla="*/ 992372 h 1353879"/>
              <a:gd name="connsiteX27" fmla="*/ 5358809 w 6578009"/>
              <a:gd name="connsiteY27" fmla="*/ 524540 h 1353879"/>
              <a:gd name="connsiteX28" fmla="*/ 5493488 w 6578009"/>
              <a:gd name="connsiteY28" fmla="*/ 396949 h 1353879"/>
              <a:gd name="connsiteX29" fmla="*/ 5606902 w 6578009"/>
              <a:gd name="connsiteY29" fmla="*/ 290624 h 1353879"/>
              <a:gd name="connsiteX30" fmla="*/ 5727405 w 6578009"/>
              <a:gd name="connsiteY30" fmla="*/ 170121 h 1353879"/>
              <a:gd name="connsiteX31" fmla="*/ 5989674 w 6578009"/>
              <a:gd name="connsiteY31" fmla="*/ 28354 h 1353879"/>
              <a:gd name="connsiteX32" fmla="*/ 6110177 w 6578009"/>
              <a:gd name="connsiteY32" fmla="*/ 0 h 1353879"/>
              <a:gd name="connsiteX33" fmla="*/ 6535479 w 6578009"/>
              <a:gd name="connsiteY33" fmla="*/ 14177 h 1353879"/>
              <a:gd name="connsiteX34" fmla="*/ 6578009 w 6578009"/>
              <a:gd name="connsiteY34" fmla="*/ 28354 h 13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78009" h="1353879">
                <a:moveTo>
                  <a:pt x="0" y="1105786"/>
                </a:moveTo>
                <a:cubicBezTo>
                  <a:pt x="33275" y="1020749"/>
                  <a:pt x="83717" y="883859"/>
                  <a:pt x="127591" y="800986"/>
                </a:cubicBezTo>
                <a:cubicBezTo>
                  <a:pt x="145990" y="766231"/>
                  <a:pt x="169305" y="734289"/>
                  <a:pt x="191386" y="701749"/>
                </a:cubicBezTo>
                <a:cubicBezTo>
                  <a:pt x="207852" y="677483"/>
                  <a:pt x="266111" y="586235"/>
                  <a:pt x="304800" y="559982"/>
                </a:cubicBezTo>
                <a:cubicBezTo>
                  <a:pt x="354762" y="526079"/>
                  <a:pt x="404290" y="489246"/>
                  <a:pt x="460744" y="467833"/>
                </a:cubicBezTo>
                <a:lnTo>
                  <a:pt x="666307" y="389861"/>
                </a:lnTo>
                <a:cubicBezTo>
                  <a:pt x="846942" y="401514"/>
                  <a:pt x="870079" y="376038"/>
                  <a:pt x="1006549" y="460744"/>
                </a:cubicBezTo>
                <a:cubicBezTo>
                  <a:pt x="1059710" y="493741"/>
                  <a:pt x="1151495" y="591513"/>
                  <a:pt x="1190847" y="630865"/>
                </a:cubicBezTo>
                <a:cubicBezTo>
                  <a:pt x="1233569" y="673587"/>
                  <a:pt x="1272384" y="710832"/>
                  <a:pt x="1311349" y="758456"/>
                </a:cubicBezTo>
                <a:cubicBezTo>
                  <a:pt x="1332614" y="784447"/>
                  <a:pt x="1352328" y="811787"/>
                  <a:pt x="1375144" y="836428"/>
                </a:cubicBezTo>
                <a:cubicBezTo>
                  <a:pt x="1487920" y="958226"/>
                  <a:pt x="1462562" y="922456"/>
                  <a:pt x="1559442" y="1013637"/>
                </a:cubicBezTo>
                <a:cubicBezTo>
                  <a:pt x="1632229" y="1082142"/>
                  <a:pt x="1710201" y="1179939"/>
                  <a:pt x="1807535" y="1226289"/>
                </a:cubicBezTo>
                <a:cubicBezTo>
                  <a:pt x="1856040" y="1249387"/>
                  <a:pt x="1927666" y="1254589"/>
                  <a:pt x="1977656" y="1261730"/>
                </a:cubicBezTo>
                <a:cubicBezTo>
                  <a:pt x="2043814" y="1254642"/>
                  <a:pt x="2112058" y="1258405"/>
                  <a:pt x="2176130" y="1240465"/>
                </a:cubicBezTo>
                <a:cubicBezTo>
                  <a:pt x="2256043" y="1218089"/>
                  <a:pt x="2385926" y="1125999"/>
                  <a:pt x="2459665" y="1084521"/>
                </a:cubicBezTo>
                <a:cubicBezTo>
                  <a:pt x="2491899" y="1066390"/>
                  <a:pt x="2526573" y="1052864"/>
                  <a:pt x="2558902" y="1034903"/>
                </a:cubicBezTo>
                <a:cubicBezTo>
                  <a:pt x="2590430" y="1017388"/>
                  <a:pt x="2618571" y="993876"/>
                  <a:pt x="2651051" y="978196"/>
                </a:cubicBezTo>
                <a:cubicBezTo>
                  <a:pt x="2687411" y="960643"/>
                  <a:pt x="2728352" y="953722"/>
                  <a:pt x="2764465" y="935665"/>
                </a:cubicBezTo>
                <a:cubicBezTo>
                  <a:pt x="2799638" y="918078"/>
                  <a:pt x="2828067" y="888500"/>
                  <a:pt x="2863702" y="871870"/>
                </a:cubicBezTo>
                <a:cubicBezTo>
                  <a:pt x="2920405" y="845409"/>
                  <a:pt x="3014407" y="828437"/>
                  <a:pt x="3076354" y="815163"/>
                </a:cubicBezTo>
                <a:cubicBezTo>
                  <a:pt x="3166140" y="836428"/>
                  <a:pt x="3262423" y="839251"/>
                  <a:pt x="3345712" y="878958"/>
                </a:cubicBezTo>
                <a:cubicBezTo>
                  <a:pt x="3764937" y="1078821"/>
                  <a:pt x="3565200" y="1037097"/>
                  <a:pt x="3785191" y="1183758"/>
                </a:cubicBezTo>
                <a:cubicBezTo>
                  <a:pt x="3863755" y="1236134"/>
                  <a:pt x="3933868" y="1312830"/>
                  <a:pt x="4026195" y="1332614"/>
                </a:cubicBezTo>
                <a:lnTo>
                  <a:pt x="4125433" y="1353879"/>
                </a:lnTo>
                <a:cubicBezTo>
                  <a:pt x="4227033" y="1344428"/>
                  <a:pt x="4331140" y="1349865"/>
                  <a:pt x="4430233" y="1325526"/>
                </a:cubicBezTo>
                <a:cubicBezTo>
                  <a:pt x="4469711" y="1315830"/>
                  <a:pt x="4495509" y="1276984"/>
                  <a:pt x="4529470" y="1254642"/>
                </a:cubicBezTo>
                <a:cubicBezTo>
                  <a:pt x="4746902" y="1111595"/>
                  <a:pt x="4675404" y="1182077"/>
                  <a:pt x="4890977" y="992372"/>
                </a:cubicBezTo>
                <a:cubicBezTo>
                  <a:pt x="5023932" y="875371"/>
                  <a:pt x="5262639" y="620710"/>
                  <a:pt x="5358809" y="524540"/>
                </a:cubicBezTo>
                <a:cubicBezTo>
                  <a:pt x="5402537" y="480812"/>
                  <a:pt x="5448494" y="439372"/>
                  <a:pt x="5493488" y="396949"/>
                </a:cubicBezTo>
                <a:cubicBezTo>
                  <a:pt x="5531192" y="361400"/>
                  <a:pt x="5569700" y="326698"/>
                  <a:pt x="5606902" y="290624"/>
                </a:cubicBezTo>
                <a:cubicBezTo>
                  <a:pt x="5647683" y="251079"/>
                  <a:pt x="5679026" y="199893"/>
                  <a:pt x="5727405" y="170121"/>
                </a:cubicBezTo>
                <a:cubicBezTo>
                  <a:pt x="5845401" y="97508"/>
                  <a:pt x="5878362" y="60157"/>
                  <a:pt x="5989674" y="28354"/>
                </a:cubicBezTo>
                <a:cubicBezTo>
                  <a:pt x="6029351" y="17018"/>
                  <a:pt x="6070009" y="9451"/>
                  <a:pt x="6110177" y="0"/>
                </a:cubicBezTo>
                <a:cubicBezTo>
                  <a:pt x="6251944" y="4726"/>
                  <a:pt x="6393893" y="5596"/>
                  <a:pt x="6535479" y="14177"/>
                </a:cubicBezTo>
                <a:cubicBezTo>
                  <a:pt x="6550395" y="15081"/>
                  <a:pt x="6578009" y="28354"/>
                  <a:pt x="6578009" y="2835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正方形/長方形 9">
            <a:extLst>
              <a:ext uri="{FF2B5EF4-FFF2-40B4-BE49-F238E27FC236}">
                <a16:creationId xmlns:a16="http://schemas.microsoft.com/office/drawing/2014/main" id="{06E7A70C-3F84-4355-8301-610D78157585}"/>
              </a:ext>
            </a:extLst>
          </p:cNvPr>
          <p:cNvSpPr/>
          <p:nvPr/>
        </p:nvSpPr>
        <p:spPr>
          <a:xfrm>
            <a:off x="2619817" y="2407617"/>
            <a:ext cx="6839016" cy="20002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楕円 3">
            <a:extLst>
              <a:ext uri="{FF2B5EF4-FFF2-40B4-BE49-F238E27FC236}">
                <a16:creationId xmlns:a16="http://schemas.microsoft.com/office/drawing/2014/main" id="{700CABD9-0FEE-44CB-A003-CFE50EF504D1}"/>
              </a:ext>
            </a:extLst>
          </p:cNvPr>
          <p:cNvSpPr/>
          <p:nvPr/>
        </p:nvSpPr>
        <p:spPr>
          <a:xfrm>
            <a:off x="2624247"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10">
            <a:extLst>
              <a:ext uri="{FF2B5EF4-FFF2-40B4-BE49-F238E27FC236}">
                <a16:creationId xmlns:a16="http://schemas.microsoft.com/office/drawing/2014/main" id="{901D48EC-4A4D-46DB-86CB-DD592FFF5555}"/>
              </a:ext>
            </a:extLst>
          </p:cNvPr>
          <p:cNvSpPr/>
          <p:nvPr/>
        </p:nvSpPr>
        <p:spPr>
          <a:xfrm>
            <a:off x="2967149" y="456217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0303D2B0-4D58-47BA-A867-64C1140AA36C}"/>
              </a:ext>
            </a:extLst>
          </p:cNvPr>
          <p:cNvSpPr/>
          <p:nvPr/>
        </p:nvSpPr>
        <p:spPr>
          <a:xfrm>
            <a:off x="3310051" y="4559731"/>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楕円 12">
            <a:extLst>
              <a:ext uri="{FF2B5EF4-FFF2-40B4-BE49-F238E27FC236}">
                <a16:creationId xmlns:a16="http://schemas.microsoft.com/office/drawing/2014/main" id="{CBA0257C-D2BB-4959-ACA7-93BA5E532CB8}"/>
              </a:ext>
            </a:extLst>
          </p:cNvPr>
          <p:cNvSpPr/>
          <p:nvPr/>
        </p:nvSpPr>
        <p:spPr>
          <a:xfrm>
            <a:off x="3648083" y="4557292"/>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AEB29613-32AE-4150-9049-2E132961C2FE}"/>
              </a:ext>
            </a:extLst>
          </p:cNvPr>
          <p:cNvSpPr/>
          <p:nvPr/>
        </p:nvSpPr>
        <p:spPr>
          <a:xfrm>
            <a:off x="3986115" y="456460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30C91664-F7F2-4BE9-8D6B-4532F281C5C4}"/>
              </a:ext>
            </a:extLst>
          </p:cNvPr>
          <p:cNvSpPr/>
          <p:nvPr/>
        </p:nvSpPr>
        <p:spPr>
          <a:xfrm>
            <a:off x="4333887" y="4566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3A91DC0D-90FF-430F-A8F7-7F51C374A736}"/>
              </a:ext>
            </a:extLst>
          </p:cNvPr>
          <p:cNvSpPr/>
          <p:nvPr/>
        </p:nvSpPr>
        <p:spPr>
          <a:xfrm>
            <a:off x="4676789" y="456660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88B67EC6-F6F6-4DD9-8AD8-9EC9C5985ED8}"/>
              </a:ext>
            </a:extLst>
          </p:cNvPr>
          <p:cNvSpPr/>
          <p:nvPr/>
        </p:nvSpPr>
        <p:spPr>
          <a:xfrm>
            <a:off x="5019691" y="4564161"/>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338B5701-7D34-42E4-B8D8-6D4E8CB5688D}"/>
              </a:ext>
            </a:extLst>
          </p:cNvPr>
          <p:cNvSpPr/>
          <p:nvPr/>
        </p:nvSpPr>
        <p:spPr>
          <a:xfrm>
            <a:off x="5357723" y="4561722"/>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674A3E8A-6FD8-4324-A791-9DBD52981B26}"/>
              </a:ext>
            </a:extLst>
          </p:cNvPr>
          <p:cNvSpPr/>
          <p:nvPr/>
        </p:nvSpPr>
        <p:spPr>
          <a:xfrm>
            <a:off x="5695755" y="4564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44D453BD-C3EB-4AC0-A764-8A668DEC3451}"/>
              </a:ext>
            </a:extLst>
          </p:cNvPr>
          <p:cNvSpPr/>
          <p:nvPr/>
        </p:nvSpPr>
        <p:spPr>
          <a:xfrm>
            <a:off x="6053723" y="4561722"/>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B9A78689-5122-4201-A646-2ECF50450FB0}"/>
              </a:ext>
            </a:extLst>
          </p:cNvPr>
          <p:cNvSpPr/>
          <p:nvPr/>
        </p:nvSpPr>
        <p:spPr>
          <a:xfrm>
            <a:off x="6396625" y="4561722"/>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FE336E8E-77B6-456F-82F1-AD6912DC4397}"/>
              </a:ext>
            </a:extLst>
          </p:cNvPr>
          <p:cNvSpPr/>
          <p:nvPr/>
        </p:nvSpPr>
        <p:spPr>
          <a:xfrm>
            <a:off x="6739527" y="4559283"/>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C9E3934-3F12-49E8-BF97-63A47D8A32BB}"/>
              </a:ext>
            </a:extLst>
          </p:cNvPr>
          <p:cNvSpPr/>
          <p:nvPr/>
        </p:nvSpPr>
        <p:spPr>
          <a:xfrm>
            <a:off x="7077559" y="4556844"/>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F7A846CB-1BA2-4998-99C9-8474317CDEFD}"/>
              </a:ext>
            </a:extLst>
          </p:cNvPr>
          <p:cNvSpPr/>
          <p:nvPr/>
        </p:nvSpPr>
        <p:spPr>
          <a:xfrm>
            <a:off x="7415591" y="4564161"/>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D16C2E7C-2406-4B8E-981F-26B18BFCFE7B}"/>
              </a:ext>
            </a:extLst>
          </p:cNvPr>
          <p:cNvSpPr/>
          <p:nvPr/>
        </p:nvSpPr>
        <p:spPr>
          <a:xfrm>
            <a:off x="7758493" y="456585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60F6A2FA-61EC-4C93-8A67-D9F44360BFBF}"/>
              </a:ext>
            </a:extLst>
          </p:cNvPr>
          <p:cNvSpPr/>
          <p:nvPr/>
        </p:nvSpPr>
        <p:spPr>
          <a:xfrm>
            <a:off x="8101395" y="4565856"/>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4F93FF57-F198-44AA-80EB-19B6A0E0EAB4}"/>
              </a:ext>
            </a:extLst>
          </p:cNvPr>
          <p:cNvSpPr/>
          <p:nvPr/>
        </p:nvSpPr>
        <p:spPr>
          <a:xfrm>
            <a:off x="8444297" y="4563417"/>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C77F9B8B-A154-4D79-984E-2EE504734B8B}"/>
              </a:ext>
            </a:extLst>
          </p:cNvPr>
          <p:cNvSpPr/>
          <p:nvPr/>
        </p:nvSpPr>
        <p:spPr>
          <a:xfrm>
            <a:off x="8782329" y="4560978"/>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C4987FF-1704-4779-A668-A5E7222950A2}"/>
              </a:ext>
            </a:extLst>
          </p:cNvPr>
          <p:cNvSpPr/>
          <p:nvPr/>
        </p:nvSpPr>
        <p:spPr>
          <a:xfrm>
            <a:off x="9120361" y="456829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3F0D7073-10A3-4256-A7A5-CBB19BFA776A}"/>
              </a:ext>
            </a:extLst>
          </p:cNvPr>
          <p:cNvSpPr txBox="1"/>
          <p:nvPr/>
        </p:nvSpPr>
        <p:spPr>
          <a:xfrm>
            <a:off x="561509" y="4499747"/>
            <a:ext cx="1929067" cy="461665"/>
          </a:xfrm>
          <a:prstGeom prst="rect">
            <a:avLst/>
          </a:prstGeom>
          <a:noFill/>
        </p:spPr>
        <p:txBody>
          <a:bodyPr wrap="square">
            <a:spAutoFit/>
          </a:bodyPr>
          <a:lstStyle/>
          <a:p>
            <a:pPr algn="ctr"/>
            <a:r>
              <a:rPr lang="en-US" sz="2400" dirty="0">
                <a:latin typeface="Avenir Next LT Pro Light" panose="020B0304020202020204" pitchFamily="34" charset="0"/>
              </a:rPr>
              <a:t>input stream</a:t>
            </a:r>
          </a:p>
        </p:txBody>
      </p:sp>
    </p:spTree>
    <p:extLst>
      <p:ext uri="{BB962C8B-B14F-4D97-AF65-F5344CB8AC3E}">
        <p14:creationId xmlns:p14="http://schemas.microsoft.com/office/powerpoint/2010/main" val="4082311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Total weight of each substream should be equal</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5" name="フリーフォーム: 図形 4">
            <a:extLst>
              <a:ext uri="{FF2B5EF4-FFF2-40B4-BE49-F238E27FC236}">
                <a16:creationId xmlns:a16="http://schemas.microsoft.com/office/drawing/2014/main" id="{8EC97AD2-86AD-4530-A61A-EAC9C60C7203}"/>
              </a:ext>
            </a:extLst>
          </p:cNvPr>
          <p:cNvSpPr/>
          <p:nvPr/>
        </p:nvSpPr>
        <p:spPr>
          <a:xfrm>
            <a:off x="2631781" y="2400300"/>
            <a:ext cx="6839014" cy="2000250"/>
          </a:xfrm>
          <a:custGeom>
            <a:avLst/>
            <a:gdLst>
              <a:gd name="connsiteX0" fmla="*/ 0 w 6578009"/>
              <a:gd name="connsiteY0" fmla="*/ 1105786 h 1353879"/>
              <a:gd name="connsiteX1" fmla="*/ 127591 w 6578009"/>
              <a:gd name="connsiteY1" fmla="*/ 800986 h 1353879"/>
              <a:gd name="connsiteX2" fmla="*/ 191386 w 6578009"/>
              <a:gd name="connsiteY2" fmla="*/ 701749 h 1353879"/>
              <a:gd name="connsiteX3" fmla="*/ 304800 w 6578009"/>
              <a:gd name="connsiteY3" fmla="*/ 559982 h 1353879"/>
              <a:gd name="connsiteX4" fmla="*/ 460744 w 6578009"/>
              <a:gd name="connsiteY4" fmla="*/ 467833 h 1353879"/>
              <a:gd name="connsiteX5" fmla="*/ 666307 w 6578009"/>
              <a:gd name="connsiteY5" fmla="*/ 389861 h 1353879"/>
              <a:gd name="connsiteX6" fmla="*/ 1006549 w 6578009"/>
              <a:gd name="connsiteY6" fmla="*/ 460744 h 1353879"/>
              <a:gd name="connsiteX7" fmla="*/ 1190847 w 6578009"/>
              <a:gd name="connsiteY7" fmla="*/ 630865 h 1353879"/>
              <a:gd name="connsiteX8" fmla="*/ 1311349 w 6578009"/>
              <a:gd name="connsiteY8" fmla="*/ 758456 h 1353879"/>
              <a:gd name="connsiteX9" fmla="*/ 1375144 w 6578009"/>
              <a:gd name="connsiteY9" fmla="*/ 836428 h 1353879"/>
              <a:gd name="connsiteX10" fmla="*/ 1559442 w 6578009"/>
              <a:gd name="connsiteY10" fmla="*/ 1013637 h 1353879"/>
              <a:gd name="connsiteX11" fmla="*/ 1807535 w 6578009"/>
              <a:gd name="connsiteY11" fmla="*/ 1226289 h 1353879"/>
              <a:gd name="connsiteX12" fmla="*/ 1977656 w 6578009"/>
              <a:gd name="connsiteY12" fmla="*/ 1261730 h 1353879"/>
              <a:gd name="connsiteX13" fmla="*/ 2176130 w 6578009"/>
              <a:gd name="connsiteY13" fmla="*/ 1240465 h 1353879"/>
              <a:gd name="connsiteX14" fmla="*/ 2459665 w 6578009"/>
              <a:gd name="connsiteY14" fmla="*/ 1084521 h 1353879"/>
              <a:gd name="connsiteX15" fmla="*/ 2558902 w 6578009"/>
              <a:gd name="connsiteY15" fmla="*/ 1034903 h 1353879"/>
              <a:gd name="connsiteX16" fmla="*/ 2651051 w 6578009"/>
              <a:gd name="connsiteY16" fmla="*/ 978196 h 1353879"/>
              <a:gd name="connsiteX17" fmla="*/ 2764465 w 6578009"/>
              <a:gd name="connsiteY17" fmla="*/ 935665 h 1353879"/>
              <a:gd name="connsiteX18" fmla="*/ 2863702 w 6578009"/>
              <a:gd name="connsiteY18" fmla="*/ 871870 h 1353879"/>
              <a:gd name="connsiteX19" fmla="*/ 3076354 w 6578009"/>
              <a:gd name="connsiteY19" fmla="*/ 815163 h 1353879"/>
              <a:gd name="connsiteX20" fmla="*/ 3345712 w 6578009"/>
              <a:gd name="connsiteY20" fmla="*/ 878958 h 1353879"/>
              <a:gd name="connsiteX21" fmla="*/ 3785191 w 6578009"/>
              <a:gd name="connsiteY21" fmla="*/ 1183758 h 1353879"/>
              <a:gd name="connsiteX22" fmla="*/ 4026195 w 6578009"/>
              <a:gd name="connsiteY22" fmla="*/ 1332614 h 1353879"/>
              <a:gd name="connsiteX23" fmla="*/ 4125433 w 6578009"/>
              <a:gd name="connsiteY23" fmla="*/ 1353879 h 1353879"/>
              <a:gd name="connsiteX24" fmla="*/ 4430233 w 6578009"/>
              <a:gd name="connsiteY24" fmla="*/ 1325526 h 1353879"/>
              <a:gd name="connsiteX25" fmla="*/ 4529470 w 6578009"/>
              <a:gd name="connsiteY25" fmla="*/ 1254642 h 1353879"/>
              <a:gd name="connsiteX26" fmla="*/ 4890977 w 6578009"/>
              <a:gd name="connsiteY26" fmla="*/ 992372 h 1353879"/>
              <a:gd name="connsiteX27" fmla="*/ 5358809 w 6578009"/>
              <a:gd name="connsiteY27" fmla="*/ 524540 h 1353879"/>
              <a:gd name="connsiteX28" fmla="*/ 5493488 w 6578009"/>
              <a:gd name="connsiteY28" fmla="*/ 396949 h 1353879"/>
              <a:gd name="connsiteX29" fmla="*/ 5606902 w 6578009"/>
              <a:gd name="connsiteY29" fmla="*/ 290624 h 1353879"/>
              <a:gd name="connsiteX30" fmla="*/ 5727405 w 6578009"/>
              <a:gd name="connsiteY30" fmla="*/ 170121 h 1353879"/>
              <a:gd name="connsiteX31" fmla="*/ 5989674 w 6578009"/>
              <a:gd name="connsiteY31" fmla="*/ 28354 h 1353879"/>
              <a:gd name="connsiteX32" fmla="*/ 6110177 w 6578009"/>
              <a:gd name="connsiteY32" fmla="*/ 0 h 1353879"/>
              <a:gd name="connsiteX33" fmla="*/ 6535479 w 6578009"/>
              <a:gd name="connsiteY33" fmla="*/ 14177 h 1353879"/>
              <a:gd name="connsiteX34" fmla="*/ 6578009 w 6578009"/>
              <a:gd name="connsiteY34" fmla="*/ 28354 h 13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78009" h="1353879">
                <a:moveTo>
                  <a:pt x="0" y="1105786"/>
                </a:moveTo>
                <a:cubicBezTo>
                  <a:pt x="33275" y="1020749"/>
                  <a:pt x="83717" y="883859"/>
                  <a:pt x="127591" y="800986"/>
                </a:cubicBezTo>
                <a:cubicBezTo>
                  <a:pt x="145990" y="766231"/>
                  <a:pt x="169305" y="734289"/>
                  <a:pt x="191386" y="701749"/>
                </a:cubicBezTo>
                <a:cubicBezTo>
                  <a:pt x="207852" y="677483"/>
                  <a:pt x="266111" y="586235"/>
                  <a:pt x="304800" y="559982"/>
                </a:cubicBezTo>
                <a:cubicBezTo>
                  <a:pt x="354762" y="526079"/>
                  <a:pt x="404290" y="489246"/>
                  <a:pt x="460744" y="467833"/>
                </a:cubicBezTo>
                <a:lnTo>
                  <a:pt x="666307" y="389861"/>
                </a:lnTo>
                <a:cubicBezTo>
                  <a:pt x="846942" y="401514"/>
                  <a:pt x="870079" y="376038"/>
                  <a:pt x="1006549" y="460744"/>
                </a:cubicBezTo>
                <a:cubicBezTo>
                  <a:pt x="1059710" y="493741"/>
                  <a:pt x="1151495" y="591513"/>
                  <a:pt x="1190847" y="630865"/>
                </a:cubicBezTo>
                <a:cubicBezTo>
                  <a:pt x="1233569" y="673587"/>
                  <a:pt x="1272384" y="710832"/>
                  <a:pt x="1311349" y="758456"/>
                </a:cubicBezTo>
                <a:cubicBezTo>
                  <a:pt x="1332614" y="784447"/>
                  <a:pt x="1352328" y="811787"/>
                  <a:pt x="1375144" y="836428"/>
                </a:cubicBezTo>
                <a:cubicBezTo>
                  <a:pt x="1487920" y="958226"/>
                  <a:pt x="1462562" y="922456"/>
                  <a:pt x="1559442" y="1013637"/>
                </a:cubicBezTo>
                <a:cubicBezTo>
                  <a:pt x="1632229" y="1082142"/>
                  <a:pt x="1710201" y="1179939"/>
                  <a:pt x="1807535" y="1226289"/>
                </a:cubicBezTo>
                <a:cubicBezTo>
                  <a:pt x="1856040" y="1249387"/>
                  <a:pt x="1927666" y="1254589"/>
                  <a:pt x="1977656" y="1261730"/>
                </a:cubicBezTo>
                <a:cubicBezTo>
                  <a:pt x="2043814" y="1254642"/>
                  <a:pt x="2112058" y="1258405"/>
                  <a:pt x="2176130" y="1240465"/>
                </a:cubicBezTo>
                <a:cubicBezTo>
                  <a:pt x="2256043" y="1218089"/>
                  <a:pt x="2385926" y="1125999"/>
                  <a:pt x="2459665" y="1084521"/>
                </a:cubicBezTo>
                <a:cubicBezTo>
                  <a:pt x="2491899" y="1066390"/>
                  <a:pt x="2526573" y="1052864"/>
                  <a:pt x="2558902" y="1034903"/>
                </a:cubicBezTo>
                <a:cubicBezTo>
                  <a:pt x="2590430" y="1017388"/>
                  <a:pt x="2618571" y="993876"/>
                  <a:pt x="2651051" y="978196"/>
                </a:cubicBezTo>
                <a:cubicBezTo>
                  <a:pt x="2687411" y="960643"/>
                  <a:pt x="2728352" y="953722"/>
                  <a:pt x="2764465" y="935665"/>
                </a:cubicBezTo>
                <a:cubicBezTo>
                  <a:pt x="2799638" y="918078"/>
                  <a:pt x="2828067" y="888500"/>
                  <a:pt x="2863702" y="871870"/>
                </a:cubicBezTo>
                <a:cubicBezTo>
                  <a:pt x="2920405" y="845409"/>
                  <a:pt x="3014407" y="828437"/>
                  <a:pt x="3076354" y="815163"/>
                </a:cubicBezTo>
                <a:cubicBezTo>
                  <a:pt x="3166140" y="836428"/>
                  <a:pt x="3262423" y="839251"/>
                  <a:pt x="3345712" y="878958"/>
                </a:cubicBezTo>
                <a:cubicBezTo>
                  <a:pt x="3764937" y="1078821"/>
                  <a:pt x="3565200" y="1037097"/>
                  <a:pt x="3785191" y="1183758"/>
                </a:cubicBezTo>
                <a:cubicBezTo>
                  <a:pt x="3863755" y="1236134"/>
                  <a:pt x="3933868" y="1312830"/>
                  <a:pt x="4026195" y="1332614"/>
                </a:cubicBezTo>
                <a:lnTo>
                  <a:pt x="4125433" y="1353879"/>
                </a:lnTo>
                <a:cubicBezTo>
                  <a:pt x="4227033" y="1344428"/>
                  <a:pt x="4331140" y="1349865"/>
                  <a:pt x="4430233" y="1325526"/>
                </a:cubicBezTo>
                <a:cubicBezTo>
                  <a:pt x="4469711" y="1315830"/>
                  <a:pt x="4495509" y="1276984"/>
                  <a:pt x="4529470" y="1254642"/>
                </a:cubicBezTo>
                <a:cubicBezTo>
                  <a:pt x="4746902" y="1111595"/>
                  <a:pt x="4675404" y="1182077"/>
                  <a:pt x="4890977" y="992372"/>
                </a:cubicBezTo>
                <a:cubicBezTo>
                  <a:pt x="5023932" y="875371"/>
                  <a:pt x="5262639" y="620710"/>
                  <a:pt x="5358809" y="524540"/>
                </a:cubicBezTo>
                <a:cubicBezTo>
                  <a:pt x="5402537" y="480812"/>
                  <a:pt x="5448494" y="439372"/>
                  <a:pt x="5493488" y="396949"/>
                </a:cubicBezTo>
                <a:cubicBezTo>
                  <a:pt x="5531192" y="361400"/>
                  <a:pt x="5569700" y="326698"/>
                  <a:pt x="5606902" y="290624"/>
                </a:cubicBezTo>
                <a:cubicBezTo>
                  <a:pt x="5647683" y="251079"/>
                  <a:pt x="5679026" y="199893"/>
                  <a:pt x="5727405" y="170121"/>
                </a:cubicBezTo>
                <a:cubicBezTo>
                  <a:pt x="5845401" y="97508"/>
                  <a:pt x="5878362" y="60157"/>
                  <a:pt x="5989674" y="28354"/>
                </a:cubicBezTo>
                <a:cubicBezTo>
                  <a:pt x="6029351" y="17018"/>
                  <a:pt x="6070009" y="9451"/>
                  <a:pt x="6110177" y="0"/>
                </a:cubicBezTo>
                <a:cubicBezTo>
                  <a:pt x="6251944" y="4726"/>
                  <a:pt x="6393893" y="5596"/>
                  <a:pt x="6535479" y="14177"/>
                </a:cubicBezTo>
                <a:cubicBezTo>
                  <a:pt x="6550395" y="15081"/>
                  <a:pt x="6578009" y="28354"/>
                  <a:pt x="6578009" y="2835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正方形/長方形 9">
            <a:extLst>
              <a:ext uri="{FF2B5EF4-FFF2-40B4-BE49-F238E27FC236}">
                <a16:creationId xmlns:a16="http://schemas.microsoft.com/office/drawing/2014/main" id="{06E7A70C-3F84-4355-8301-610D78157585}"/>
              </a:ext>
            </a:extLst>
          </p:cNvPr>
          <p:cNvSpPr/>
          <p:nvPr/>
        </p:nvSpPr>
        <p:spPr>
          <a:xfrm>
            <a:off x="2619817" y="2407617"/>
            <a:ext cx="6839016" cy="20002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9BDCB849-63A8-4C2D-9950-3C95F3F31DE2}"/>
              </a:ext>
            </a:extLst>
          </p:cNvPr>
          <p:cNvSpPr txBox="1"/>
          <p:nvPr/>
        </p:nvSpPr>
        <p:spPr>
          <a:xfrm>
            <a:off x="495300" y="4499747"/>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0</a:t>
            </a:r>
          </a:p>
        </p:txBody>
      </p:sp>
      <p:sp>
        <p:nvSpPr>
          <p:cNvPr id="33" name="テキスト ボックス 32">
            <a:extLst>
              <a:ext uri="{FF2B5EF4-FFF2-40B4-BE49-F238E27FC236}">
                <a16:creationId xmlns:a16="http://schemas.microsoft.com/office/drawing/2014/main" id="{AE3EB69B-8269-4FD9-98FA-3961C083D126}"/>
              </a:ext>
            </a:extLst>
          </p:cNvPr>
          <p:cNvSpPr txBox="1"/>
          <p:nvPr/>
        </p:nvSpPr>
        <p:spPr>
          <a:xfrm>
            <a:off x="495300" y="4961412"/>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1</a:t>
            </a:r>
          </a:p>
        </p:txBody>
      </p:sp>
      <p:sp>
        <p:nvSpPr>
          <p:cNvPr id="34" name="テキスト ボックス 33">
            <a:extLst>
              <a:ext uri="{FF2B5EF4-FFF2-40B4-BE49-F238E27FC236}">
                <a16:creationId xmlns:a16="http://schemas.microsoft.com/office/drawing/2014/main" id="{888217CE-C12E-42E0-80ED-670B692A0C9F}"/>
              </a:ext>
            </a:extLst>
          </p:cNvPr>
          <p:cNvSpPr txBox="1"/>
          <p:nvPr/>
        </p:nvSpPr>
        <p:spPr>
          <a:xfrm>
            <a:off x="491252" y="5439055"/>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2</a:t>
            </a:r>
          </a:p>
        </p:txBody>
      </p:sp>
      <p:sp>
        <p:nvSpPr>
          <p:cNvPr id="35" name="テキスト ボックス 34">
            <a:extLst>
              <a:ext uri="{FF2B5EF4-FFF2-40B4-BE49-F238E27FC236}">
                <a16:creationId xmlns:a16="http://schemas.microsoft.com/office/drawing/2014/main" id="{CB577491-DB51-494A-ACF3-98811B97D51A}"/>
              </a:ext>
            </a:extLst>
          </p:cNvPr>
          <p:cNvSpPr txBox="1"/>
          <p:nvPr/>
        </p:nvSpPr>
        <p:spPr>
          <a:xfrm>
            <a:off x="499226" y="5893851"/>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3</a:t>
            </a:r>
          </a:p>
        </p:txBody>
      </p:sp>
      <p:sp>
        <p:nvSpPr>
          <p:cNvPr id="36" name="楕円 35">
            <a:extLst>
              <a:ext uri="{FF2B5EF4-FFF2-40B4-BE49-F238E27FC236}">
                <a16:creationId xmlns:a16="http://schemas.microsoft.com/office/drawing/2014/main" id="{9D1A7823-F1B4-40A1-95F8-9B8296B2B32F}"/>
              </a:ext>
            </a:extLst>
          </p:cNvPr>
          <p:cNvSpPr/>
          <p:nvPr/>
        </p:nvSpPr>
        <p:spPr>
          <a:xfrm>
            <a:off x="2624247"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楕円 36">
            <a:extLst>
              <a:ext uri="{FF2B5EF4-FFF2-40B4-BE49-F238E27FC236}">
                <a16:creationId xmlns:a16="http://schemas.microsoft.com/office/drawing/2014/main" id="{7013BDF0-0A8B-4180-BE88-51F71852D5A3}"/>
              </a:ext>
            </a:extLst>
          </p:cNvPr>
          <p:cNvSpPr/>
          <p:nvPr/>
        </p:nvSpPr>
        <p:spPr>
          <a:xfrm>
            <a:off x="2967149" y="456217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楕円 37">
            <a:extLst>
              <a:ext uri="{FF2B5EF4-FFF2-40B4-BE49-F238E27FC236}">
                <a16:creationId xmlns:a16="http://schemas.microsoft.com/office/drawing/2014/main" id="{A4AE9AE7-136D-496E-B5B1-42762168175F}"/>
              </a:ext>
            </a:extLst>
          </p:cNvPr>
          <p:cNvSpPr/>
          <p:nvPr/>
        </p:nvSpPr>
        <p:spPr>
          <a:xfrm>
            <a:off x="3310051" y="4559731"/>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楕円 38">
            <a:extLst>
              <a:ext uri="{FF2B5EF4-FFF2-40B4-BE49-F238E27FC236}">
                <a16:creationId xmlns:a16="http://schemas.microsoft.com/office/drawing/2014/main" id="{00835866-407A-49DF-BCD5-33755358F50D}"/>
              </a:ext>
            </a:extLst>
          </p:cNvPr>
          <p:cNvSpPr/>
          <p:nvPr/>
        </p:nvSpPr>
        <p:spPr>
          <a:xfrm>
            <a:off x="3648083" y="4557292"/>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F212B2A3-B379-4558-AD89-662A442DF839}"/>
              </a:ext>
            </a:extLst>
          </p:cNvPr>
          <p:cNvSpPr/>
          <p:nvPr/>
        </p:nvSpPr>
        <p:spPr>
          <a:xfrm>
            <a:off x="3986115" y="456460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楕円 40">
            <a:extLst>
              <a:ext uri="{FF2B5EF4-FFF2-40B4-BE49-F238E27FC236}">
                <a16:creationId xmlns:a16="http://schemas.microsoft.com/office/drawing/2014/main" id="{ADF1F6FE-9B1F-4FA7-8BE8-DA4D71C40E49}"/>
              </a:ext>
            </a:extLst>
          </p:cNvPr>
          <p:cNvSpPr/>
          <p:nvPr/>
        </p:nvSpPr>
        <p:spPr>
          <a:xfrm>
            <a:off x="2624247" y="5031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楕円 41">
            <a:extLst>
              <a:ext uri="{FF2B5EF4-FFF2-40B4-BE49-F238E27FC236}">
                <a16:creationId xmlns:a16="http://schemas.microsoft.com/office/drawing/2014/main" id="{E61C6DC9-0844-4F6E-9EAF-57A336350281}"/>
              </a:ext>
            </a:extLst>
          </p:cNvPr>
          <p:cNvSpPr/>
          <p:nvPr/>
        </p:nvSpPr>
        <p:spPr>
          <a:xfrm>
            <a:off x="2967149" y="5031600"/>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楕円 42">
            <a:extLst>
              <a:ext uri="{FF2B5EF4-FFF2-40B4-BE49-F238E27FC236}">
                <a16:creationId xmlns:a16="http://schemas.microsoft.com/office/drawing/2014/main" id="{EC4E2DFB-4DB4-42F7-84E1-5B53C25C6B33}"/>
              </a:ext>
            </a:extLst>
          </p:cNvPr>
          <p:cNvSpPr/>
          <p:nvPr/>
        </p:nvSpPr>
        <p:spPr>
          <a:xfrm>
            <a:off x="3310051" y="5029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楕円 43">
            <a:extLst>
              <a:ext uri="{FF2B5EF4-FFF2-40B4-BE49-F238E27FC236}">
                <a16:creationId xmlns:a16="http://schemas.microsoft.com/office/drawing/2014/main" id="{88A57E89-24D5-4DD8-9E7E-2D665F513B76}"/>
              </a:ext>
            </a:extLst>
          </p:cNvPr>
          <p:cNvSpPr/>
          <p:nvPr/>
        </p:nvSpPr>
        <p:spPr>
          <a:xfrm>
            <a:off x="3648083" y="5026722"/>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楕円 44">
            <a:extLst>
              <a:ext uri="{FF2B5EF4-FFF2-40B4-BE49-F238E27FC236}">
                <a16:creationId xmlns:a16="http://schemas.microsoft.com/office/drawing/2014/main" id="{6CB8DEF1-9C8B-452F-9D35-A32249984736}"/>
              </a:ext>
            </a:extLst>
          </p:cNvPr>
          <p:cNvSpPr/>
          <p:nvPr/>
        </p:nvSpPr>
        <p:spPr>
          <a:xfrm>
            <a:off x="3986115" y="5029161"/>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楕円 45">
            <a:extLst>
              <a:ext uri="{FF2B5EF4-FFF2-40B4-BE49-F238E27FC236}">
                <a16:creationId xmlns:a16="http://schemas.microsoft.com/office/drawing/2014/main" id="{345BF101-0657-4A44-8931-967DBDB2CC71}"/>
              </a:ext>
            </a:extLst>
          </p:cNvPr>
          <p:cNvSpPr/>
          <p:nvPr/>
        </p:nvSpPr>
        <p:spPr>
          <a:xfrm>
            <a:off x="2624247" y="5493713"/>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楕円 46">
            <a:extLst>
              <a:ext uri="{FF2B5EF4-FFF2-40B4-BE49-F238E27FC236}">
                <a16:creationId xmlns:a16="http://schemas.microsoft.com/office/drawing/2014/main" id="{517004A6-D2B0-4785-8849-6D14AC909F9E}"/>
              </a:ext>
            </a:extLst>
          </p:cNvPr>
          <p:cNvSpPr/>
          <p:nvPr/>
        </p:nvSpPr>
        <p:spPr>
          <a:xfrm>
            <a:off x="2967149" y="5493713"/>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楕円 47">
            <a:extLst>
              <a:ext uri="{FF2B5EF4-FFF2-40B4-BE49-F238E27FC236}">
                <a16:creationId xmlns:a16="http://schemas.microsoft.com/office/drawing/2014/main" id="{D8C5467C-23DD-4615-9CA6-FBEAAB5DFA17}"/>
              </a:ext>
            </a:extLst>
          </p:cNvPr>
          <p:cNvSpPr/>
          <p:nvPr/>
        </p:nvSpPr>
        <p:spPr>
          <a:xfrm>
            <a:off x="3310051" y="5491274"/>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29FFA4CE-B144-443D-B58E-8770B0B9D724}"/>
              </a:ext>
            </a:extLst>
          </p:cNvPr>
          <p:cNvSpPr/>
          <p:nvPr/>
        </p:nvSpPr>
        <p:spPr>
          <a:xfrm>
            <a:off x="3648083" y="5488835"/>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BFA5F91D-255E-4499-AAD6-DA898E7E15C9}"/>
              </a:ext>
            </a:extLst>
          </p:cNvPr>
          <p:cNvSpPr/>
          <p:nvPr/>
        </p:nvSpPr>
        <p:spPr>
          <a:xfrm>
            <a:off x="3986115" y="5496152"/>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696E1A0B-E7AA-4B32-A40D-73DA9C6A7B9C}"/>
              </a:ext>
            </a:extLst>
          </p:cNvPr>
          <p:cNvSpPr/>
          <p:nvPr/>
        </p:nvSpPr>
        <p:spPr>
          <a:xfrm>
            <a:off x="2631781" y="595582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4BE9D4FA-9D50-4AEE-81D2-479699EE5303}"/>
              </a:ext>
            </a:extLst>
          </p:cNvPr>
          <p:cNvSpPr/>
          <p:nvPr/>
        </p:nvSpPr>
        <p:spPr>
          <a:xfrm>
            <a:off x="2974683" y="595582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C7BD429E-BD45-4AF8-AC55-480E0D42F4D8}"/>
              </a:ext>
            </a:extLst>
          </p:cNvPr>
          <p:cNvSpPr/>
          <p:nvPr/>
        </p:nvSpPr>
        <p:spPr>
          <a:xfrm>
            <a:off x="3317585" y="5953387"/>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5AF5114-EAE5-4CD6-B263-36C170591182}"/>
              </a:ext>
            </a:extLst>
          </p:cNvPr>
          <p:cNvSpPr/>
          <p:nvPr/>
        </p:nvSpPr>
        <p:spPr>
          <a:xfrm>
            <a:off x="3655617" y="5950948"/>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BEED6178-975F-479C-BE9A-4267D55136CA}"/>
              </a:ext>
            </a:extLst>
          </p:cNvPr>
          <p:cNvSpPr/>
          <p:nvPr/>
        </p:nvSpPr>
        <p:spPr>
          <a:xfrm>
            <a:off x="3993649" y="595826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396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Scan all substreams simultaneously</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4" name="楕円 3">
            <a:extLst>
              <a:ext uri="{FF2B5EF4-FFF2-40B4-BE49-F238E27FC236}">
                <a16:creationId xmlns:a16="http://schemas.microsoft.com/office/drawing/2014/main" id="{700CABD9-0FEE-44CB-A003-CFE50EF504D1}"/>
              </a:ext>
            </a:extLst>
          </p:cNvPr>
          <p:cNvSpPr/>
          <p:nvPr/>
        </p:nvSpPr>
        <p:spPr>
          <a:xfrm>
            <a:off x="6229670" y="326059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10">
            <a:extLst>
              <a:ext uri="{FF2B5EF4-FFF2-40B4-BE49-F238E27FC236}">
                <a16:creationId xmlns:a16="http://schemas.microsoft.com/office/drawing/2014/main" id="{901D48EC-4A4D-46DB-86CB-DD592FFF5555}"/>
              </a:ext>
            </a:extLst>
          </p:cNvPr>
          <p:cNvSpPr/>
          <p:nvPr/>
        </p:nvSpPr>
        <p:spPr>
          <a:xfrm>
            <a:off x="6225240" y="3693047"/>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0303D2B0-4D58-47BA-A867-64C1140AA36C}"/>
              </a:ext>
            </a:extLst>
          </p:cNvPr>
          <p:cNvSpPr/>
          <p:nvPr/>
        </p:nvSpPr>
        <p:spPr>
          <a:xfrm>
            <a:off x="6237204"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楕円 12">
            <a:extLst>
              <a:ext uri="{FF2B5EF4-FFF2-40B4-BE49-F238E27FC236}">
                <a16:creationId xmlns:a16="http://schemas.microsoft.com/office/drawing/2014/main" id="{CBA0257C-D2BB-4959-ACA7-93BA5E532CB8}"/>
              </a:ext>
            </a:extLst>
          </p:cNvPr>
          <p:cNvSpPr/>
          <p:nvPr/>
        </p:nvSpPr>
        <p:spPr>
          <a:xfrm>
            <a:off x="6237204" y="455493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AEB29613-32AE-4150-9049-2E132961C2FE}"/>
              </a:ext>
            </a:extLst>
          </p:cNvPr>
          <p:cNvSpPr/>
          <p:nvPr/>
        </p:nvSpPr>
        <p:spPr>
          <a:xfrm>
            <a:off x="6569909" y="3269826"/>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30C91664-F7F2-4BE9-8D6B-4532F281C5C4}"/>
              </a:ext>
            </a:extLst>
          </p:cNvPr>
          <p:cNvSpPr/>
          <p:nvPr/>
        </p:nvSpPr>
        <p:spPr>
          <a:xfrm>
            <a:off x="6580106" y="3698003"/>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3A91DC0D-90FF-430F-A8F7-7F51C374A736}"/>
              </a:ext>
            </a:extLst>
          </p:cNvPr>
          <p:cNvSpPr/>
          <p:nvPr/>
        </p:nvSpPr>
        <p:spPr>
          <a:xfrm>
            <a:off x="6568142" y="4131346"/>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88B67EC6-F6F6-4DD9-8AD8-9EC9C5985ED8}"/>
              </a:ext>
            </a:extLst>
          </p:cNvPr>
          <p:cNvSpPr/>
          <p:nvPr/>
        </p:nvSpPr>
        <p:spPr>
          <a:xfrm>
            <a:off x="6580106" y="4558847"/>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338B5701-7D34-42E4-B8D8-6D4E8CB5688D}"/>
              </a:ext>
            </a:extLst>
          </p:cNvPr>
          <p:cNvSpPr/>
          <p:nvPr/>
        </p:nvSpPr>
        <p:spPr>
          <a:xfrm>
            <a:off x="6915474" y="3272847"/>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674A3E8A-6FD8-4324-A791-9DBD52981B26}"/>
              </a:ext>
            </a:extLst>
          </p:cNvPr>
          <p:cNvSpPr/>
          <p:nvPr/>
        </p:nvSpPr>
        <p:spPr>
          <a:xfrm>
            <a:off x="6911044" y="3711515"/>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44D453BD-C3EB-4AC0-A764-8A668DEC3451}"/>
              </a:ext>
            </a:extLst>
          </p:cNvPr>
          <p:cNvSpPr/>
          <p:nvPr/>
        </p:nvSpPr>
        <p:spPr>
          <a:xfrm>
            <a:off x="6911044"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B9A78689-5122-4201-A646-2ECF50450FB0}"/>
              </a:ext>
            </a:extLst>
          </p:cNvPr>
          <p:cNvSpPr/>
          <p:nvPr/>
        </p:nvSpPr>
        <p:spPr>
          <a:xfrm>
            <a:off x="6911044" y="4565113"/>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FE336E8E-77B6-456F-82F1-AD6912DC4397}"/>
              </a:ext>
            </a:extLst>
          </p:cNvPr>
          <p:cNvSpPr/>
          <p:nvPr/>
        </p:nvSpPr>
        <p:spPr>
          <a:xfrm>
            <a:off x="7253506" y="328635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C9E3934-3F12-49E8-BF97-63A47D8A32BB}"/>
              </a:ext>
            </a:extLst>
          </p:cNvPr>
          <p:cNvSpPr/>
          <p:nvPr/>
        </p:nvSpPr>
        <p:spPr>
          <a:xfrm>
            <a:off x="7253190" y="3708435"/>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F7A846CB-1BA2-4998-99C9-8474317CDEFD}"/>
              </a:ext>
            </a:extLst>
          </p:cNvPr>
          <p:cNvSpPr/>
          <p:nvPr/>
        </p:nvSpPr>
        <p:spPr>
          <a:xfrm>
            <a:off x="7253190"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D16C2E7C-2406-4B8E-981F-26B18BFCFE7B}"/>
              </a:ext>
            </a:extLst>
          </p:cNvPr>
          <p:cNvSpPr/>
          <p:nvPr/>
        </p:nvSpPr>
        <p:spPr>
          <a:xfrm>
            <a:off x="7253190" y="4563153"/>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60F6A2FA-61EC-4C93-8A67-D9F44360BFBF}"/>
              </a:ext>
            </a:extLst>
          </p:cNvPr>
          <p:cNvSpPr/>
          <p:nvPr/>
        </p:nvSpPr>
        <p:spPr>
          <a:xfrm>
            <a:off x="7594201" y="328635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4F93FF57-F198-44AA-80EB-19B6A0E0EAB4}"/>
              </a:ext>
            </a:extLst>
          </p:cNvPr>
          <p:cNvSpPr/>
          <p:nvPr/>
        </p:nvSpPr>
        <p:spPr>
          <a:xfrm>
            <a:off x="7594201" y="3708345"/>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C77F9B8B-A154-4D79-984E-2EE504734B8B}"/>
              </a:ext>
            </a:extLst>
          </p:cNvPr>
          <p:cNvSpPr/>
          <p:nvPr/>
        </p:nvSpPr>
        <p:spPr>
          <a:xfrm>
            <a:off x="7600227"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C4987FF-1704-4779-A668-A5E7222950A2}"/>
              </a:ext>
            </a:extLst>
          </p:cNvPr>
          <p:cNvSpPr/>
          <p:nvPr/>
        </p:nvSpPr>
        <p:spPr>
          <a:xfrm>
            <a:off x="7594201" y="4548466"/>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9BDCB849-63A8-4C2D-9950-3C95F3F31DE2}"/>
              </a:ext>
            </a:extLst>
          </p:cNvPr>
          <p:cNvSpPr txBox="1"/>
          <p:nvPr/>
        </p:nvSpPr>
        <p:spPr>
          <a:xfrm>
            <a:off x="4100723" y="3198167"/>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0</a:t>
            </a:r>
          </a:p>
        </p:txBody>
      </p:sp>
      <p:sp>
        <p:nvSpPr>
          <p:cNvPr id="33" name="テキスト ボックス 32">
            <a:extLst>
              <a:ext uri="{FF2B5EF4-FFF2-40B4-BE49-F238E27FC236}">
                <a16:creationId xmlns:a16="http://schemas.microsoft.com/office/drawing/2014/main" id="{AE3EB69B-8269-4FD9-98FA-3961C083D126}"/>
              </a:ext>
            </a:extLst>
          </p:cNvPr>
          <p:cNvSpPr txBox="1"/>
          <p:nvPr/>
        </p:nvSpPr>
        <p:spPr>
          <a:xfrm>
            <a:off x="4100723" y="3659832"/>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1</a:t>
            </a:r>
          </a:p>
        </p:txBody>
      </p:sp>
      <p:sp>
        <p:nvSpPr>
          <p:cNvPr id="34" name="テキスト ボックス 33">
            <a:extLst>
              <a:ext uri="{FF2B5EF4-FFF2-40B4-BE49-F238E27FC236}">
                <a16:creationId xmlns:a16="http://schemas.microsoft.com/office/drawing/2014/main" id="{888217CE-C12E-42E0-80ED-670B692A0C9F}"/>
              </a:ext>
            </a:extLst>
          </p:cNvPr>
          <p:cNvSpPr txBox="1"/>
          <p:nvPr/>
        </p:nvSpPr>
        <p:spPr>
          <a:xfrm>
            <a:off x="4096675" y="4137475"/>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2</a:t>
            </a:r>
          </a:p>
        </p:txBody>
      </p:sp>
      <p:sp>
        <p:nvSpPr>
          <p:cNvPr id="35" name="テキスト ボックス 34">
            <a:extLst>
              <a:ext uri="{FF2B5EF4-FFF2-40B4-BE49-F238E27FC236}">
                <a16:creationId xmlns:a16="http://schemas.microsoft.com/office/drawing/2014/main" id="{CB577491-DB51-494A-ACF3-98811B97D51A}"/>
              </a:ext>
            </a:extLst>
          </p:cNvPr>
          <p:cNvSpPr txBox="1"/>
          <p:nvPr/>
        </p:nvSpPr>
        <p:spPr>
          <a:xfrm>
            <a:off x="4104649" y="4592271"/>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3</a:t>
            </a:r>
          </a:p>
        </p:txBody>
      </p:sp>
    </p:spTree>
    <p:extLst>
      <p:ext uri="{BB962C8B-B14F-4D97-AF65-F5344CB8AC3E}">
        <p14:creationId xmlns:p14="http://schemas.microsoft.com/office/powerpoint/2010/main" val="43550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Scan all substreams simultaneously</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4" name="楕円 3">
            <a:extLst>
              <a:ext uri="{FF2B5EF4-FFF2-40B4-BE49-F238E27FC236}">
                <a16:creationId xmlns:a16="http://schemas.microsoft.com/office/drawing/2014/main" id="{700CABD9-0FEE-44CB-A003-CFE50EF504D1}"/>
              </a:ext>
            </a:extLst>
          </p:cNvPr>
          <p:cNvSpPr/>
          <p:nvPr/>
        </p:nvSpPr>
        <p:spPr>
          <a:xfrm>
            <a:off x="6229670" y="326059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10">
            <a:extLst>
              <a:ext uri="{FF2B5EF4-FFF2-40B4-BE49-F238E27FC236}">
                <a16:creationId xmlns:a16="http://schemas.microsoft.com/office/drawing/2014/main" id="{901D48EC-4A4D-46DB-86CB-DD592FFF5555}"/>
              </a:ext>
            </a:extLst>
          </p:cNvPr>
          <p:cNvSpPr/>
          <p:nvPr/>
        </p:nvSpPr>
        <p:spPr>
          <a:xfrm>
            <a:off x="6225240" y="3693047"/>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0303D2B0-4D58-47BA-A867-64C1140AA36C}"/>
              </a:ext>
            </a:extLst>
          </p:cNvPr>
          <p:cNvSpPr/>
          <p:nvPr/>
        </p:nvSpPr>
        <p:spPr>
          <a:xfrm>
            <a:off x="6237204"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楕円 12">
            <a:extLst>
              <a:ext uri="{FF2B5EF4-FFF2-40B4-BE49-F238E27FC236}">
                <a16:creationId xmlns:a16="http://schemas.microsoft.com/office/drawing/2014/main" id="{CBA0257C-D2BB-4959-ACA7-93BA5E532CB8}"/>
              </a:ext>
            </a:extLst>
          </p:cNvPr>
          <p:cNvSpPr/>
          <p:nvPr/>
        </p:nvSpPr>
        <p:spPr>
          <a:xfrm>
            <a:off x="6237204" y="455493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AEB29613-32AE-4150-9049-2E132961C2FE}"/>
              </a:ext>
            </a:extLst>
          </p:cNvPr>
          <p:cNvSpPr/>
          <p:nvPr/>
        </p:nvSpPr>
        <p:spPr>
          <a:xfrm>
            <a:off x="6569909" y="3269826"/>
            <a:ext cx="342902" cy="34747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30C91664-F7F2-4BE9-8D6B-4532F281C5C4}"/>
              </a:ext>
            </a:extLst>
          </p:cNvPr>
          <p:cNvSpPr/>
          <p:nvPr/>
        </p:nvSpPr>
        <p:spPr>
          <a:xfrm>
            <a:off x="6580106" y="3698003"/>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3A91DC0D-90FF-430F-A8F7-7F51C374A736}"/>
              </a:ext>
            </a:extLst>
          </p:cNvPr>
          <p:cNvSpPr/>
          <p:nvPr/>
        </p:nvSpPr>
        <p:spPr>
          <a:xfrm>
            <a:off x="6568142" y="4131346"/>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88B67EC6-F6F6-4DD9-8AD8-9EC9C5985ED8}"/>
              </a:ext>
            </a:extLst>
          </p:cNvPr>
          <p:cNvSpPr/>
          <p:nvPr/>
        </p:nvSpPr>
        <p:spPr>
          <a:xfrm>
            <a:off x="6580106" y="4558847"/>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338B5701-7D34-42E4-B8D8-6D4E8CB5688D}"/>
              </a:ext>
            </a:extLst>
          </p:cNvPr>
          <p:cNvSpPr/>
          <p:nvPr/>
        </p:nvSpPr>
        <p:spPr>
          <a:xfrm>
            <a:off x="6915474" y="3272847"/>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674A3E8A-6FD8-4324-A791-9DBD52981B26}"/>
              </a:ext>
            </a:extLst>
          </p:cNvPr>
          <p:cNvSpPr/>
          <p:nvPr/>
        </p:nvSpPr>
        <p:spPr>
          <a:xfrm>
            <a:off x="6911044" y="3711515"/>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44D453BD-C3EB-4AC0-A764-8A668DEC3451}"/>
              </a:ext>
            </a:extLst>
          </p:cNvPr>
          <p:cNvSpPr/>
          <p:nvPr/>
        </p:nvSpPr>
        <p:spPr>
          <a:xfrm>
            <a:off x="6911044" y="4126390"/>
            <a:ext cx="342902" cy="347472"/>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B9A78689-5122-4201-A646-2ECF50450FB0}"/>
              </a:ext>
            </a:extLst>
          </p:cNvPr>
          <p:cNvSpPr/>
          <p:nvPr/>
        </p:nvSpPr>
        <p:spPr>
          <a:xfrm>
            <a:off x="6911044" y="4565113"/>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FE336E8E-77B6-456F-82F1-AD6912DC4397}"/>
              </a:ext>
            </a:extLst>
          </p:cNvPr>
          <p:cNvSpPr/>
          <p:nvPr/>
        </p:nvSpPr>
        <p:spPr>
          <a:xfrm>
            <a:off x="7253506" y="328635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C9E3934-3F12-49E8-BF97-63A47D8A32BB}"/>
              </a:ext>
            </a:extLst>
          </p:cNvPr>
          <p:cNvSpPr/>
          <p:nvPr/>
        </p:nvSpPr>
        <p:spPr>
          <a:xfrm>
            <a:off x="7253190" y="3708435"/>
            <a:ext cx="342902" cy="34747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F7A846CB-1BA2-4998-99C9-8474317CDEFD}"/>
              </a:ext>
            </a:extLst>
          </p:cNvPr>
          <p:cNvSpPr/>
          <p:nvPr/>
        </p:nvSpPr>
        <p:spPr>
          <a:xfrm>
            <a:off x="7253190"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D16C2E7C-2406-4B8E-981F-26B18BFCFE7B}"/>
              </a:ext>
            </a:extLst>
          </p:cNvPr>
          <p:cNvSpPr/>
          <p:nvPr/>
        </p:nvSpPr>
        <p:spPr>
          <a:xfrm>
            <a:off x="7253190" y="4563153"/>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60F6A2FA-61EC-4C93-8A67-D9F44360BFBF}"/>
              </a:ext>
            </a:extLst>
          </p:cNvPr>
          <p:cNvSpPr/>
          <p:nvPr/>
        </p:nvSpPr>
        <p:spPr>
          <a:xfrm>
            <a:off x="7594201" y="328635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4F93FF57-F198-44AA-80EB-19B6A0E0EAB4}"/>
              </a:ext>
            </a:extLst>
          </p:cNvPr>
          <p:cNvSpPr/>
          <p:nvPr/>
        </p:nvSpPr>
        <p:spPr>
          <a:xfrm>
            <a:off x="7594201" y="3708345"/>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C77F9B8B-A154-4D79-984E-2EE504734B8B}"/>
              </a:ext>
            </a:extLst>
          </p:cNvPr>
          <p:cNvSpPr/>
          <p:nvPr/>
        </p:nvSpPr>
        <p:spPr>
          <a:xfrm>
            <a:off x="7600227"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C4987FF-1704-4779-A668-A5E7222950A2}"/>
              </a:ext>
            </a:extLst>
          </p:cNvPr>
          <p:cNvSpPr/>
          <p:nvPr/>
        </p:nvSpPr>
        <p:spPr>
          <a:xfrm>
            <a:off x="7594201" y="4548466"/>
            <a:ext cx="342902" cy="347472"/>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9BDCB849-63A8-4C2D-9950-3C95F3F31DE2}"/>
              </a:ext>
            </a:extLst>
          </p:cNvPr>
          <p:cNvSpPr txBox="1"/>
          <p:nvPr/>
        </p:nvSpPr>
        <p:spPr>
          <a:xfrm>
            <a:off x="4100723" y="3198167"/>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0</a:t>
            </a:r>
          </a:p>
        </p:txBody>
      </p:sp>
      <p:sp>
        <p:nvSpPr>
          <p:cNvPr id="33" name="テキスト ボックス 32">
            <a:extLst>
              <a:ext uri="{FF2B5EF4-FFF2-40B4-BE49-F238E27FC236}">
                <a16:creationId xmlns:a16="http://schemas.microsoft.com/office/drawing/2014/main" id="{AE3EB69B-8269-4FD9-98FA-3961C083D126}"/>
              </a:ext>
            </a:extLst>
          </p:cNvPr>
          <p:cNvSpPr txBox="1"/>
          <p:nvPr/>
        </p:nvSpPr>
        <p:spPr>
          <a:xfrm>
            <a:off x="4100723" y="3659832"/>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1</a:t>
            </a:r>
          </a:p>
        </p:txBody>
      </p:sp>
      <p:sp>
        <p:nvSpPr>
          <p:cNvPr id="34" name="テキスト ボックス 33">
            <a:extLst>
              <a:ext uri="{FF2B5EF4-FFF2-40B4-BE49-F238E27FC236}">
                <a16:creationId xmlns:a16="http://schemas.microsoft.com/office/drawing/2014/main" id="{888217CE-C12E-42E0-80ED-670B692A0C9F}"/>
              </a:ext>
            </a:extLst>
          </p:cNvPr>
          <p:cNvSpPr txBox="1"/>
          <p:nvPr/>
        </p:nvSpPr>
        <p:spPr>
          <a:xfrm>
            <a:off x="4096675" y="4137475"/>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2</a:t>
            </a:r>
          </a:p>
        </p:txBody>
      </p:sp>
      <p:sp>
        <p:nvSpPr>
          <p:cNvPr id="35" name="テキスト ボックス 34">
            <a:extLst>
              <a:ext uri="{FF2B5EF4-FFF2-40B4-BE49-F238E27FC236}">
                <a16:creationId xmlns:a16="http://schemas.microsoft.com/office/drawing/2014/main" id="{CB577491-DB51-494A-ACF3-98811B97D51A}"/>
              </a:ext>
            </a:extLst>
          </p:cNvPr>
          <p:cNvSpPr txBox="1"/>
          <p:nvPr/>
        </p:nvSpPr>
        <p:spPr>
          <a:xfrm>
            <a:off x="4104649" y="4592271"/>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3</a:t>
            </a:r>
          </a:p>
        </p:txBody>
      </p:sp>
    </p:spTree>
    <p:extLst>
      <p:ext uri="{BB962C8B-B14F-4D97-AF65-F5344CB8AC3E}">
        <p14:creationId xmlns:p14="http://schemas.microsoft.com/office/powerpoint/2010/main" val="4237524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Scan all substreams simultaneously</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4" name="楕円 3">
            <a:extLst>
              <a:ext uri="{FF2B5EF4-FFF2-40B4-BE49-F238E27FC236}">
                <a16:creationId xmlns:a16="http://schemas.microsoft.com/office/drawing/2014/main" id="{700CABD9-0FEE-44CB-A003-CFE50EF504D1}"/>
              </a:ext>
            </a:extLst>
          </p:cNvPr>
          <p:cNvSpPr/>
          <p:nvPr/>
        </p:nvSpPr>
        <p:spPr>
          <a:xfrm>
            <a:off x="6229670" y="326059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10">
            <a:extLst>
              <a:ext uri="{FF2B5EF4-FFF2-40B4-BE49-F238E27FC236}">
                <a16:creationId xmlns:a16="http://schemas.microsoft.com/office/drawing/2014/main" id="{901D48EC-4A4D-46DB-86CB-DD592FFF5555}"/>
              </a:ext>
            </a:extLst>
          </p:cNvPr>
          <p:cNvSpPr/>
          <p:nvPr/>
        </p:nvSpPr>
        <p:spPr>
          <a:xfrm>
            <a:off x="6225240" y="3693047"/>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0303D2B0-4D58-47BA-A867-64C1140AA36C}"/>
              </a:ext>
            </a:extLst>
          </p:cNvPr>
          <p:cNvSpPr/>
          <p:nvPr/>
        </p:nvSpPr>
        <p:spPr>
          <a:xfrm>
            <a:off x="6237204"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楕円 12">
            <a:extLst>
              <a:ext uri="{FF2B5EF4-FFF2-40B4-BE49-F238E27FC236}">
                <a16:creationId xmlns:a16="http://schemas.microsoft.com/office/drawing/2014/main" id="{CBA0257C-D2BB-4959-ACA7-93BA5E532CB8}"/>
              </a:ext>
            </a:extLst>
          </p:cNvPr>
          <p:cNvSpPr/>
          <p:nvPr/>
        </p:nvSpPr>
        <p:spPr>
          <a:xfrm>
            <a:off x="6237204" y="455493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AEB29613-32AE-4150-9049-2E132961C2FE}"/>
              </a:ext>
            </a:extLst>
          </p:cNvPr>
          <p:cNvSpPr/>
          <p:nvPr/>
        </p:nvSpPr>
        <p:spPr>
          <a:xfrm>
            <a:off x="8210548" y="3269826"/>
            <a:ext cx="342902" cy="34747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30C91664-F7F2-4BE9-8D6B-4532F281C5C4}"/>
              </a:ext>
            </a:extLst>
          </p:cNvPr>
          <p:cNvSpPr/>
          <p:nvPr/>
        </p:nvSpPr>
        <p:spPr>
          <a:xfrm>
            <a:off x="6580106" y="3698003"/>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3A91DC0D-90FF-430F-A8F7-7F51C374A736}"/>
              </a:ext>
            </a:extLst>
          </p:cNvPr>
          <p:cNvSpPr/>
          <p:nvPr/>
        </p:nvSpPr>
        <p:spPr>
          <a:xfrm>
            <a:off x="6568142" y="4131346"/>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88B67EC6-F6F6-4DD9-8AD8-9EC9C5985ED8}"/>
              </a:ext>
            </a:extLst>
          </p:cNvPr>
          <p:cNvSpPr/>
          <p:nvPr/>
        </p:nvSpPr>
        <p:spPr>
          <a:xfrm>
            <a:off x="6580106" y="4558847"/>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338B5701-7D34-42E4-B8D8-6D4E8CB5688D}"/>
              </a:ext>
            </a:extLst>
          </p:cNvPr>
          <p:cNvSpPr/>
          <p:nvPr/>
        </p:nvSpPr>
        <p:spPr>
          <a:xfrm>
            <a:off x="6915474" y="3272847"/>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674A3E8A-6FD8-4324-A791-9DBD52981B26}"/>
              </a:ext>
            </a:extLst>
          </p:cNvPr>
          <p:cNvSpPr/>
          <p:nvPr/>
        </p:nvSpPr>
        <p:spPr>
          <a:xfrm>
            <a:off x="6911044" y="3711515"/>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44D453BD-C3EB-4AC0-A764-8A668DEC3451}"/>
              </a:ext>
            </a:extLst>
          </p:cNvPr>
          <p:cNvSpPr/>
          <p:nvPr/>
        </p:nvSpPr>
        <p:spPr>
          <a:xfrm>
            <a:off x="8210548" y="4126390"/>
            <a:ext cx="342902" cy="347472"/>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B9A78689-5122-4201-A646-2ECF50450FB0}"/>
              </a:ext>
            </a:extLst>
          </p:cNvPr>
          <p:cNvSpPr/>
          <p:nvPr/>
        </p:nvSpPr>
        <p:spPr>
          <a:xfrm>
            <a:off x="6911044" y="4565113"/>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FE336E8E-77B6-456F-82F1-AD6912DC4397}"/>
              </a:ext>
            </a:extLst>
          </p:cNvPr>
          <p:cNvSpPr/>
          <p:nvPr/>
        </p:nvSpPr>
        <p:spPr>
          <a:xfrm>
            <a:off x="7253506" y="328635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C9E3934-3F12-49E8-BF97-63A47D8A32BB}"/>
              </a:ext>
            </a:extLst>
          </p:cNvPr>
          <p:cNvSpPr/>
          <p:nvPr/>
        </p:nvSpPr>
        <p:spPr>
          <a:xfrm>
            <a:off x="8210548" y="3708435"/>
            <a:ext cx="342902" cy="34747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F7A846CB-1BA2-4998-99C9-8474317CDEFD}"/>
              </a:ext>
            </a:extLst>
          </p:cNvPr>
          <p:cNvSpPr/>
          <p:nvPr/>
        </p:nvSpPr>
        <p:spPr>
          <a:xfrm>
            <a:off x="7253190"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D16C2E7C-2406-4B8E-981F-26B18BFCFE7B}"/>
              </a:ext>
            </a:extLst>
          </p:cNvPr>
          <p:cNvSpPr/>
          <p:nvPr/>
        </p:nvSpPr>
        <p:spPr>
          <a:xfrm>
            <a:off x="7253190" y="4563153"/>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60F6A2FA-61EC-4C93-8A67-D9F44360BFBF}"/>
              </a:ext>
            </a:extLst>
          </p:cNvPr>
          <p:cNvSpPr/>
          <p:nvPr/>
        </p:nvSpPr>
        <p:spPr>
          <a:xfrm>
            <a:off x="7594201" y="328635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4F93FF57-F198-44AA-80EB-19B6A0E0EAB4}"/>
              </a:ext>
            </a:extLst>
          </p:cNvPr>
          <p:cNvSpPr/>
          <p:nvPr/>
        </p:nvSpPr>
        <p:spPr>
          <a:xfrm>
            <a:off x="7594201" y="3708345"/>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C77F9B8B-A154-4D79-984E-2EE504734B8B}"/>
              </a:ext>
            </a:extLst>
          </p:cNvPr>
          <p:cNvSpPr/>
          <p:nvPr/>
        </p:nvSpPr>
        <p:spPr>
          <a:xfrm>
            <a:off x="7600227"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C4987FF-1704-4779-A668-A5E7222950A2}"/>
              </a:ext>
            </a:extLst>
          </p:cNvPr>
          <p:cNvSpPr/>
          <p:nvPr/>
        </p:nvSpPr>
        <p:spPr>
          <a:xfrm>
            <a:off x="8210548" y="4548466"/>
            <a:ext cx="342902" cy="347472"/>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9BDCB849-63A8-4C2D-9950-3C95F3F31DE2}"/>
              </a:ext>
            </a:extLst>
          </p:cNvPr>
          <p:cNvSpPr txBox="1"/>
          <p:nvPr/>
        </p:nvSpPr>
        <p:spPr>
          <a:xfrm>
            <a:off x="4100723" y="3198167"/>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0</a:t>
            </a:r>
          </a:p>
        </p:txBody>
      </p:sp>
      <p:sp>
        <p:nvSpPr>
          <p:cNvPr id="33" name="テキスト ボックス 32">
            <a:extLst>
              <a:ext uri="{FF2B5EF4-FFF2-40B4-BE49-F238E27FC236}">
                <a16:creationId xmlns:a16="http://schemas.microsoft.com/office/drawing/2014/main" id="{AE3EB69B-8269-4FD9-98FA-3961C083D126}"/>
              </a:ext>
            </a:extLst>
          </p:cNvPr>
          <p:cNvSpPr txBox="1"/>
          <p:nvPr/>
        </p:nvSpPr>
        <p:spPr>
          <a:xfrm>
            <a:off x="4100723" y="3659832"/>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1</a:t>
            </a:r>
          </a:p>
        </p:txBody>
      </p:sp>
      <p:sp>
        <p:nvSpPr>
          <p:cNvPr id="34" name="テキスト ボックス 33">
            <a:extLst>
              <a:ext uri="{FF2B5EF4-FFF2-40B4-BE49-F238E27FC236}">
                <a16:creationId xmlns:a16="http://schemas.microsoft.com/office/drawing/2014/main" id="{888217CE-C12E-42E0-80ED-670B692A0C9F}"/>
              </a:ext>
            </a:extLst>
          </p:cNvPr>
          <p:cNvSpPr txBox="1"/>
          <p:nvPr/>
        </p:nvSpPr>
        <p:spPr>
          <a:xfrm>
            <a:off x="4096675" y="4137475"/>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2</a:t>
            </a:r>
          </a:p>
        </p:txBody>
      </p:sp>
      <p:sp>
        <p:nvSpPr>
          <p:cNvPr id="35" name="テキスト ボックス 34">
            <a:extLst>
              <a:ext uri="{FF2B5EF4-FFF2-40B4-BE49-F238E27FC236}">
                <a16:creationId xmlns:a16="http://schemas.microsoft.com/office/drawing/2014/main" id="{CB577491-DB51-494A-ACF3-98811B97D51A}"/>
              </a:ext>
            </a:extLst>
          </p:cNvPr>
          <p:cNvSpPr txBox="1"/>
          <p:nvPr/>
        </p:nvSpPr>
        <p:spPr>
          <a:xfrm>
            <a:off x="4104649" y="4592271"/>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3</a:t>
            </a:r>
          </a:p>
        </p:txBody>
      </p:sp>
    </p:spTree>
    <p:extLst>
      <p:ext uri="{BB962C8B-B14F-4D97-AF65-F5344CB8AC3E}">
        <p14:creationId xmlns:p14="http://schemas.microsoft.com/office/powerpoint/2010/main" val="3334896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ReSTIR</a:t>
            </a:r>
          </a:p>
          <a:p>
            <a:pPr lvl="1"/>
            <a:r>
              <a:rPr lang="en-US" dirty="0">
                <a:latin typeface="Avenir Next LT Pro Light" panose="020B0304020202020204" pitchFamily="34" charset="0"/>
              </a:rPr>
              <a:t>Resampled Importance Sampling</a:t>
            </a:r>
          </a:p>
          <a:p>
            <a:pPr lvl="1"/>
            <a:r>
              <a:rPr lang="en-US" dirty="0">
                <a:latin typeface="Avenir Next LT Pro Light" panose="020B0304020202020204" pitchFamily="34" charset="0"/>
              </a:rPr>
              <a:t>Weighted Reservoir Sampling</a:t>
            </a:r>
          </a:p>
          <a:p>
            <a:pPr marL="457200" lvl="1" indent="0">
              <a:buNone/>
            </a:pPr>
            <a:endParaRPr lang="en-US" dirty="0">
              <a:latin typeface="Avenir Next LT Pro Light" panose="020B0304020202020204" pitchFamily="34" charset="0"/>
            </a:endParaRPr>
          </a:p>
          <a:p>
            <a:pPr lvl="1"/>
            <a:r>
              <a:rPr lang="en-US" dirty="0">
                <a:latin typeface="Avenir Next LT Pro Light" panose="020B0304020202020204" pitchFamily="34" charset="0"/>
              </a:rPr>
              <a:t>Direct illumination [Bitterli et al. 2020; Wyman and Panteleev 2021]</a:t>
            </a:r>
          </a:p>
          <a:p>
            <a:pPr lvl="1"/>
            <a:r>
              <a:rPr lang="en-US" dirty="0">
                <a:latin typeface="Avenir Next LT Pro Light" panose="020B0304020202020204" pitchFamily="34" charset="0"/>
              </a:rPr>
              <a:t>Grid based optimization [Boksansky et al 2021; </a:t>
            </a:r>
            <a:r>
              <a:rPr lang="en-US" b="0" i="0" dirty="0">
                <a:effectLst/>
                <a:latin typeface="Avenir Next LT Pro Light" panose="020B0304020202020204" pitchFamily="34" charset="0"/>
              </a:rPr>
              <a:t>Boissé 2021</a:t>
            </a:r>
            <a:r>
              <a:rPr lang="en-US" dirty="0">
                <a:latin typeface="Avenir Next LT Pro Light" panose="020B0304020202020204" pitchFamily="34" charset="0"/>
              </a:rPr>
              <a:t>]</a:t>
            </a:r>
            <a:endParaRPr lang="en-US" b="1" dirty="0">
              <a:latin typeface="Avenir Next LT Pro Light" panose="020B0304020202020204" pitchFamily="34" charset="0"/>
            </a:endParaRPr>
          </a:p>
          <a:p>
            <a:pPr lvl="1"/>
            <a:r>
              <a:rPr lang="en-US" dirty="0">
                <a:latin typeface="Avenir Next LT Pro Light" panose="020B0304020202020204" pitchFamily="34" charset="0"/>
              </a:rPr>
              <a:t>Global illumination [Ouyang et al. 2021]</a:t>
            </a:r>
          </a:p>
          <a:p>
            <a:pPr lvl="1"/>
            <a:r>
              <a:rPr lang="en-US" dirty="0">
                <a:latin typeface="Avenir Next LT Pro Light" panose="020B0304020202020204" pitchFamily="34" charset="0"/>
              </a:rPr>
              <a:t>Participating media [Lin et al. 2021]</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Background</a:t>
            </a:r>
          </a:p>
        </p:txBody>
      </p:sp>
    </p:spTree>
    <p:extLst>
      <p:ext uri="{BB962C8B-B14F-4D97-AF65-F5344CB8AC3E}">
        <p14:creationId xmlns:p14="http://schemas.microsoft.com/office/powerpoint/2010/main" val="4170129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81172-F37D-4D19-9574-097D99E3DCE2}"/>
              </a:ext>
            </a:extLst>
          </p:cNvPr>
          <p:cNvSpPr>
            <a:spLocks noGrp="1"/>
          </p:cNvSpPr>
          <p:nvPr>
            <p:ph idx="1"/>
          </p:nvPr>
        </p:nvSpPr>
        <p:spPr/>
        <p:txBody>
          <a:bodyPr/>
          <a:lstStyle/>
          <a:p>
            <a:r>
              <a:rPr lang="en-US" dirty="0">
                <a:latin typeface="Avenir Next LT Pro Light" panose="020B0304020202020204" pitchFamily="34" charset="0"/>
              </a:rPr>
              <a:t>Scan all substreams simultaneously</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Vectorization</a:t>
            </a:r>
          </a:p>
        </p:txBody>
      </p:sp>
      <p:sp>
        <p:nvSpPr>
          <p:cNvPr id="4" name="楕円 3">
            <a:extLst>
              <a:ext uri="{FF2B5EF4-FFF2-40B4-BE49-F238E27FC236}">
                <a16:creationId xmlns:a16="http://schemas.microsoft.com/office/drawing/2014/main" id="{700CABD9-0FEE-44CB-A003-CFE50EF504D1}"/>
              </a:ext>
            </a:extLst>
          </p:cNvPr>
          <p:cNvSpPr/>
          <p:nvPr/>
        </p:nvSpPr>
        <p:spPr>
          <a:xfrm>
            <a:off x="6229670" y="3260590"/>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10">
            <a:extLst>
              <a:ext uri="{FF2B5EF4-FFF2-40B4-BE49-F238E27FC236}">
                <a16:creationId xmlns:a16="http://schemas.microsoft.com/office/drawing/2014/main" id="{901D48EC-4A4D-46DB-86CB-DD592FFF5555}"/>
              </a:ext>
            </a:extLst>
          </p:cNvPr>
          <p:cNvSpPr/>
          <p:nvPr/>
        </p:nvSpPr>
        <p:spPr>
          <a:xfrm>
            <a:off x="6225240" y="3693047"/>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0303D2B0-4D58-47BA-A867-64C1140AA36C}"/>
              </a:ext>
            </a:extLst>
          </p:cNvPr>
          <p:cNvSpPr/>
          <p:nvPr/>
        </p:nvSpPr>
        <p:spPr>
          <a:xfrm>
            <a:off x="6237204"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楕円 12">
            <a:extLst>
              <a:ext uri="{FF2B5EF4-FFF2-40B4-BE49-F238E27FC236}">
                <a16:creationId xmlns:a16="http://schemas.microsoft.com/office/drawing/2014/main" id="{CBA0257C-D2BB-4959-ACA7-93BA5E532CB8}"/>
              </a:ext>
            </a:extLst>
          </p:cNvPr>
          <p:cNvSpPr/>
          <p:nvPr/>
        </p:nvSpPr>
        <p:spPr>
          <a:xfrm>
            <a:off x="6237204" y="4554935"/>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楕円 13">
            <a:extLst>
              <a:ext uri="{FF2B5EF4-FFF2-40B4-BE49-F238E27FC236}">
                <a16:creationId xmlns:a16="http://schemas.microsoft.com/office/drawing/2014/main" id="{AEB29613-32AE-4150-9049-2E132961C2FE}"/>
              </a:ext>
            </a:extLst>
          </p:cNvPr>
          <p:cNvSpPr/>
          <p:nvPr/>
        </p:nvSpPr>
        <p:spPr>
          <a:xfrm>
            <a:off x="8210548" y="3269826"/>
            <a:ext cx="342902" cy="347472"/>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30C91664-F7F2-4BE9-8D6B-4532F281C5C4}"/>
              </a:ext>
            </a:extLst>
          </p:cNvPr>
          <p:cNvSpPr/>
          <p:nvPr/>
        </p:nvSpPr>
        <p:spPr>
          <a:xfrm>
            <a:off x="6580106" y="3698003"/>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3A91DC0D-90FF-430F-A8F7-7F51C374A736}"/>
              </a:ext>
            </a:extLst>
          </p:cNvPr>
          <p:cNvSpPr/>
          <p:nvPr/>
        </p:nvSpPr>
        <p:spPr>
          <a:xfrm>
            <a:off x="6568142" y="4131346"/>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88B67EC6-F6F6-4DD9-8AD8-9EC9C5985ED8}"/>
              </a:ext>
            </a:extLst>
          </p:cNvPr>
          <p:cNvSpPr/>
          <p:nvPr/>
        </p:nvSpPr>
        <p:spPr>
          <a:xfrm>
            <a:off x="6580106" y="4558847"/>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338B5701-7D34-42E4-B8D8-6D4E8CB5688D}"/>
              </a:ext>
            </a:extLst>
          </p:cNvPr>
          <p:cNvSpPr/>
          <p:nvPr/>
        </p:nvSpPr>
        <p:spPr>
          <a:xfrm>
            <a:off x="6915474" y="3272847"/>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674A3E8A-6FD8-4324-A791-9DBD52981B26}"/>
              </a:ext>
            </a:extLst>
          </p:cNvPr>
          <p:cNvSpPr/>
          <p:nvPr/>
        </p:nvSpPr>
        <p:spPr>
          <a:xfrm>
            <a:off x="6911044" y="3711515"/>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44D453BD-C3EB-4AC0-A764-8A668DEC3451}"/>
              </a:ext>
            </a:extLst>
          </p:cNvPr>
          <p:cNvSpPr/>
          <p:nvPr/>
        </p:nvSpPr>
        <p:spPr>
          <a:xfrm>
            <a:off x="8657321" y="4131346"/>
            <a:ext cx="342902" cy="347472"/>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B9A78689-5122-4201-A646-2ECF50450FB0}"/>
              </a:ext>
            </a:extLst>
          </p:cNvPr>
          <p:cNvSpPr/>
          <p:nvPr/>
        </p:nvSpPr>
        <p:spPr>
          <a:xfrm>
            <a:off x="6911044" y="4565113"/>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FE336E8E-77B6-456F-82F1-AD6912DC4397}"/>
              </a:ext>
            </a:extLst>
          </p:cNvPr>
          <p:cNvSpPr/>
          <p:nvPr/>
        </p:nvSpPr>
        <p:spPr>
          <a:xfrm>
            <a:off x="7253506" y="328635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C9E3934-3F12-49E8-BF97-63A47D8A32BB}"/>
              </a:ext>
            </a:extLst>
          </p:cNvPr>
          <p:cNvSpPr/>
          <p:nvPr/>
        </p:nvSpPr>
        <p:spPr>
          <a:xfrm>
            <a:off x="8210548" y="3708435"/>
            <a:ext cx="342902" cy="347472"/>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F7A846CB-1BA2-4998-99C9-8474317CDEFD}"/>
              </a:ext>
            </a:extLst>
          </p:cNvPr>
          <p:cNvSpPr/>
          <p:nvPr/>
        </p:nvSpPr>
        <p:spPr>
          <a:xfrm>
            <a:off x="7253190"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D16C2E7C-2406-4B8E-981F-26B18BFCFE7B}"/>
              </a:ext>
            </a:extLst>
          </p:cNvPr>
          <p:cNvSpPr/>
          <p:nvPr/>
        </p:nvSpPr>
        <p:spPr>
          <a:xfrm>
            <a:off x="7253190" y="4563153"/>
            <a:ext cx="342902" cy="3474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60F6A2FA-61EC-4C93-8A67-D9F44360BFBF}"/>
              </a:ext>
            </a:extLst>
          </p:cNvPr>
          <p:cNvSpPr/>
          <p:nvPr/>
        </p:nvSpPr>
        <p:spPr>
          <a:xfrm>
            <a:off x="7594201" y="3286359"/>
            <a:ext cx="342902" cy="3474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4F93FF57-F198-44AA-80EB-19B6A0E0EAB4}"/>
              </a:ext>
            </a:extLst>
          </p:cNvPr>
          <p:cNvSpPr/>
          <p:nvPr/>
        </p:nvSpPr>
        <p:spPr>
          <a:xfrm>
            <a:off x="7594201" y="3708345"/>
            <a:ext cx="342902" cy="3474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C77F9B8B-A154-4D79-984E-2EE504734B8B}"/>
              </a:ext>
            </a:extLst>
          </p:cNvPr>
          <p:cNvSpPr/>
          <p:nvPr/>
        </p:nvSpPr>
        <p:spPr>
          <a:xfrm>
            <a:off x="7600227" y="4126390"/>
            <a:ext cx="342902" cy="3474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C4987FF-1704-4779-A668-A5E7222950A2}"/>
              </a:ext>
            </a:extLst>
          </p:cNvPr>
          <p:cNvSpPr/>
          <p:nvPr/>
        </p:nvSpPr>
        <p:spPr>
          <a:xfrm>
            <a:off x="8210548" y="4548466"/>
            <a:ext cx="342902" cy="347472"/>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テキスト ボックス 31">
            <a:extLst>
              <a:ext uri="{FF2B5EF4-FFF2-40B4-BE49-F238E27FC236}">
                <a16:creationId xmlns:a16="http://schemas.microsoft.com/office/drawing/2014/main" id="{9BDCB849-63A8-4C2D-9950-3C95F3F31DE2}"/>
              </a:ext>
            </a:extLst>
          </p:cNvPr>
          <p:cNvSpPr txBox="1"/>
          <p:nvPr/>
        </p:nvSpPr>
        <p:spPr>
          <a:xfrm>
            <a:off x="4100723" y="3198167"/>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0</a:t>
            </a:r>
          </a:p>
        </p:txBody>
      </p:sp>
      <p:sp>
        <p:nvSpPr>
          <p:cNvPr id="33" name="テキスト ボックス 32">
            <a:extLst>
              <a:ext uri="{FF2B5EF4-FFF2-40B4-BE49-F238E27FC236}">
                <a16:creationId xmlns:a16="http://schemas.microsoft.com/office/drawing/2014/main" id="{AE3EB69B-8269-4FD9-98FA-3961C083D126}"/>
              </a:ext>
            </a:extLst>
          </p:cNvPr>
          <p:cNvSpPr txBox="1"/>
          <p:nvPr/>
        </p:nvSpPr>
        <p:spPr>
          <a:xfrm>
            <a:off x="4100723" y="3659832"/>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1</a:t>
            </a:r>
          </a:p>
        </p:txBody>
      </p:sp>
      <p:sp>
        <p:nvSpPr>
          <p:cNvPr id="34" name="テキスト ボックス 33">
            <a:extLst>
              <a:ext uri="{FF2B5EF4-FFF2-40B4-BE49-F238E27FC236}">
                <a16:creationId xmlns:a16="http://schemas.microsoft.com/office/drawing/2014/main" id="{888217CE-C12E-42E0-80ED-670B692A0C9F}"/>
              </a:ext>
            </a:extLst>
          </p:cNvPr>
          <p:cNvSpPr txBox="1"/>
          <p:nvPr/>
        </p:nvSpPr>
        <p:spPr>
          <a:xfrm>
            <a:off x="4096675" y="4137475"/>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2</a:t>
            </a:r>
          </a:p>
        </p:txBody>
      </p:sp>
      <p:sp>
        <p:nvSpPr>
          <p:cNvPr id="35" name="テキスト ボックス 34">
            <a:extLst>
              <a:ext uri="{FF2B5EF4-FFF2-40B4-BE49-F238E27FC236}">
                <a16:creationId xmlns:a16="http://schemas.microsoft.com/office/drawing/2014/main" id="{CB577491-DB51-494A-ACF3-98811B97D51A}"/>
              </a:ext>
            </a:extLst>
          </p:cNvPr>
          <p:cNvSpPr txBox="1"/>
          <p:nvPr/>
        </p:nvSpPr>
        <p:spPr>
          <a:xfrm>
            <a:off x="4104649" y="4592271"/>
            <a:ext cx="1995277" cy="461665"/>
          </a:xfrm>
          <a:prstGeom prst="rect">
            <a:avLst/>
          </a:prstGeom>
          <a:noFill/>
        </p:spPr>
        <p:txBody>
          <a:bodyPr wrap="square">
            <a:spAutoFit/>
          </a:bodyPr>
          <a:lstStyle/>
          <a:p>
            <a:pPr algn="ctr"/>
            <a:r>
              <a:rPr lang="en-US" sz="2400" dirty="0">
                <a:latin typeface="Avenir Next LT Pro Light" panose="020B0304020202020204" pitchFamily="34" charset="0"/>
              </a:rPr>
              <a:t>substream 3</a:t>
            </a:r>
          </a:p>
        </p:txBody>
      </p:sp>
    </p:spTree>
    <p:extLst>
      <p:ext uri="{BB962C8B-B14F-4D97-AF65-F5344CB8AC3E}">
        <p14:creationId xmlns:p14="http://schemas.microsoft.com/office/powerpoint/2010/main" val="2228201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1: Single Scattering</a:t>
            </a:r>
          </a:p>
        </p:txBody>
      </p:sp>
      <p:graphicFrame>
        <p:nvGraphicFramePr>
          <p:cNvPr id="4" name="オブジェクト 3">
            <a:extLst>
              <a:ext uri="{FF2B5EF4-FFF2-40B4-BE49-F238E27FC236}">
                <a16:creationId xmlns:a16="http://schemas.microsoft.com/office/drawing/2014/main" id="{5B682EBA-5854-4AD1-A4D1-6825FF790FFE}"/>
              </a:ext>
            </a:extLst>
          </p:cNvPr>
          <p:cNvGraphicFramePr>
            <a:graphicFrameLocks noChangeAspect="1"/>
          </p:cNvGraphicFramePr>
          <p:nvPr>
            <p:extLst>
              <p:ext uri="{D42A27DB-BD31-4B8C-83A1-F6EECF244321}">
                <p14:modId xmlns:p14="http://schemas.microsoft.com/office/powerpoint/2010/main" val="3909634939"/>
              </p:ext>
            </p:extLst>
          </p:nvPr>
        </p:nvGraphicFramePr>
        <p:xfrm>
          <a:off x="887412" y="3771900"/>
          <a:ext cx="10417175" cy="2743200"/>
        </p:xfrm>
        <a:graphic>
          <a:graphicData uri="http://schemas.openxmlformats.org/presentationml/2006/ole">
            <mc:AlternateContent xmlns:mc="http://schemas.openxmlformats.org/markup-compatibility/2006">
              <mc:Choice xmlns:v="urn:schemas-microsoft-com:vml" Requires="v">
                <p:oleObj spid="_x0000_s20655" name="ビットマップ イメージ" r:id="rId4" imgW="10416600" imgH="2743200" progId="Paint.Picture">
                  <p:embed/>
                </p:oleObj>
              </mc:Choice>
              <mc:Fallback>
                <p:oleObj name="ビットマップ イメージ" r:id="rId4" imgW="10416600" imgH="2743200" progId="Paint.Picture">
                  <p:embed/>
                  <p:pic>
                    <p:nvPicPr>
                      <p:cNvPr id="0" name=""/>
                      <p:cNvPicPr/>
                      <p:nvPr/>
                    </p:nvPicPr>
                    <p:blipFill>
                      <a:blip r:embed="rId5">
                        <a:lum bright="15000"/>
                      </a:blip>
                      <a:stretch>
                        <a:fillRect/>
                      </a:stretch>
                    </p:blipFill>
                    <p:spPr>
                      <a:xfrm>
                        <a:off x="887412" y="3771900"/>
                        <a:ext cx="10417175" cy="2743200"/>
                      </a:xfrm>
                      <a:prstGeom prst="rect">
                        <a:avLst/>
                      </a:prstGeom>
                    </p:spPr>
                  </p:pic>
                </p:oleObj>
              </mc:Fallback>
            </mc:AlternateContent>
          </a:graphicData>
        </a:graphic>
      </p:graphicFrame>
      <p:sp>
        <p:nvSpPr>
          <p:cNvPr id="5" name="雲 4">
            <a:extLst>
              <a:ext uri="{FF2B5EF4-FFF2-40B4-BE49-F238E27FC236}">
                <a16:creationId xmlns:a16="http://schemas.microsoft.com/office/drawing/2014/main" id="{E56959B2-8B24-45F5-B061-4649E479236E}"/>
              </a:ext>
            </a:extLst>
          </p:cNvPr>
          <p:cNvSpPr/>
          <p:nvPr/>
        </p:nvSpPr>
        <p:spPr>
          <a:xfrm>
            <a:off x="5181600" y="1885950"/>
            <a:ext cx="1943100" cy="1485900"/>
          </a:xfrm>
          <a:prstGeom prst="cloud">
            <a:avLst/>
          </a:prstGeom>
          <a:solidFill>
            <a:schemeClr val="bg1">
              <a:lumMod val="65000"/>
              <a:lumOff val="3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コネクタ 208">
            <a:extLst>
              <a:ext uri="{FF2B5EF4-FFF2-40B4-BE49-F238E27FC236}">
                <a16:creationId xmlns:a16="http://schemas.microsoft.com/office/drawing/2014/main" id="{AFB8A970-4B5A-4B52-B5E5-52C226AB76F6}"/>
              </a:ext>
            </a:extLst>
          </p:cNvPr>
          <p:cNvCxnSpPr>
            <a:cxnSpLocks/>
          </p:cNvCxnSpPr>
          <p:nvPr/>
        </p:nvCxnSpPr>
        <p:spPr>
          <a:xfrm flipV="1">
            <a:off x="4095750" y="2586185"/>
            <a:ext cx="3943350" cy="57150"/>
          </a:xfrm>
          <a:prstGeom prst="line">
            <a:avLst/>
          </a:prstGeom>
          <a:ln w="38100">
            <a:solidFill>
              <a:schemeClr val="tx1"/>
            </a:solidFill>
            <a:headEnd type="none" w="lg" len="lg"/>
            <a:tailEnd type="arrow" w="lg" len="med"/>
          </a:ln>
        </p:spPr>
        <p:style>
          <a:lnRef idx="1">
            <a:schemeClr val="accent1"/>
          </a:lnRef>
          <a:fillRef idx="0">
            <a:schemeClr val="accent1"/>
          </a:fillRef>
          <a:effectRef idx="0">
            <a:schemeClr val="accent1"/>
          </a:effectRef>
          <a:fontRef idx="minor">
            <a:schemeClr val="tx1"/>
          </a:fontRef>
        </p:style>
      </p:cxnSp>
      <p:sp>
        <p:nvSpPr>
          <p:cNvPr id="11" name="スマイル 10">
            <a:extLst>
              <a:ext uri="{FF2B5EF4-FFF2-40B4-BE49-F238E27FC236}">
                <a16:creationId xmlns:a16="http://schemas.microsoft.com/office/drawing/2014/main" id="{FDCA9202-F633-4604-A178-2896ECD15481}"/>
              </a:ext>
            </a:extLst>
          </p:cNvPr>
          <p:cNvSpPr/>
          <p:nvPr/>
        </p:nvSpPr>
        <p:spPr>
          <a:xfrm>
            <a:off x="3581400" y="2443310"/>
            <a:ext cx="400050" cy="400050"/>
          </a:xfrm>
          <a:prstGeom prst="smileyFac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太陽 12">
            <a:extLst>
              <a:ext uri="{FF2B5EF4-FFF2-40B4-BE49-F238E27FC236}">
                <a16:creationId xmlns:a16="http://schemas.microsoft.com/office/drawing/2014/main" id="{CE5F32A9-9FE3-4F63-9782-07AFB7A85745}"/>
              </a:ext>
            </a:extLst>
          </p:cNvPr>
          <p:cNvSpPr/>
          <p:nvPr/>
        </p:nvSpPr>
        <p:spPr>
          <a:xfrm>
            <a:off x="7181850" y="1639094"/>
            <a:ext cx="342900" cy="333523"/>
          </a:xfrm>
          <a:prstGeom prst="su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テキスト ボックス 15">
            <a:extLst>
              <a:ext uri="{FF2B5EF4-FFF2-40B4-BE49-F238E27FC236}">
                <a16:creationId xmlns:a16="http://schemas.microsoft.com/office/drawing/2014/main" id="{D3FD61A5-C905-48D6-A41F-0C344705A147}"/>
              </a:ext>
            </a:extLst>
          </p:cNvPr>
          <p:cNvSpPr txBox="1"/>
          <p:nvPr/>
        </p:nvSpPr>
        <p:spPr>
          <a:xfrm>
            <a:off x="4495800" y="2535247"/>
            <a:ext cx="762000" cy="523220"/>
          </a:xfrm>
          <a:prstGeom prst="rect">
            <a:avLst/>
          </a:prstGeom>
          <a:noFill/>
        </p:spPr>
        <p:txBody>
          <a:bodyPr wrap="square">
            <a:spAutoFit/>
          </a:bodyPr>
          <a:lstStyle/>
          <a:p>
            <a:r>
              <a:rPr lang="en-US" altLang="ja-JP" sz="2800" dirty="0">
                <a:latin typeface="Consolas" panose="020B0609020204030204" pitchFamily="49" charset="0"/>
              </a:rPr>
              <a:t>t</a:t>
            </a:r>
            <a:r>
              <a:rPr lang="en-US" altLang="ja-JP" sz="1800" dirty="0">
                <a:latin typeface="Consolas" panose="020B0609020204030204" pitchFamily="49" charset="0"/>
              </a:rPr>
              <a:t>min</a:t>
            </a:r>
            <a:endParaRPr lang="en-US" dirty="0"/>
          </a:p>
        </p:txBody>
      </p:sp>
      <p:sp>
        <p:nvSpPr>
          <p:cNvPr id="17" name="テキスト ボックス 16">
            <a:extLst>
              <a:ext uri="{FF2B5EF4-FFF2-40B4-BE49-F238E27FC236}">
                <a16:creationId xmlns:a16="http://schemas.microsoft.com/office/drawing/2014/main" id="{781B66A1-39D9-4D7A-928F-F476CE6A3B12}"/>
              </a:ext>
            </a:extLst>
          </p:cNvPr>
          <p:cNvSpPr txBox="1"/>
          <p:nvPr/>
        </p:nvSpPr>
        <p:spPr>
          <a:xfrm>
            <a:off x="7081044" y="2535247"/>
            <a:ext cx="762000" cy="523220"/>
          </a:xfrm>
          <a:prstGeom prst="rect">
            <a:avLst/>
          </a:prstGeom>
          <a:noFill/>
        </p:spPr>
        <p:txBody>
          <a:bodyPr wrap="square">
            <a:spAutoFit/>
          </a:bodyPr>
          <a:lstStyle/>
          <a:p>
            <a:r>
              <a:rPr lang="en-US" altLang="ja-JP" sz="2800" dirty="0">
                <a:latin typeface="Consolas" panose="020B0609020204030204" pitchFamily="49" charset="0"/>
              </a:rPr>
              <a:t>t</a:t>
            </a:r>
            <a:r>
              <a:rPr lang="en-US" altLang="ja-JP" sz="1800" dirty="0">
                <a:latin typeface="Consolas" panose="020B0609020204030204" pitchFamily="49" charset="0"/>
              </a:rPr>
              <a:t>max</a:t>
            </a:r>
            <a:endParaRPr lang="en-US" dirty="0"/>
          </a:p>
        </p:txBody>
      </p:sp>
      <p:sp>
        <p:nvSpPr>
          <p:cNvPr id="20" name="楕円 19">
            <a:extLst>
              <a:ext uri="{FF2B5EF4-FFF2-40B4-BE49-F238E27FC236}">
                <a16:creationId xmlns:a16="http://schemas.microsoft.com/office/drawing/2014/main" id="{49E60E78-4C26-4990-8752-A2C88C4EAF8E}"/>
              </a:ext>
            </a:extLst>
          </p:cNvPr>
          <p:cNvSpPr/>
          <p:nvPr/>
        </p:nvSpPr>
        <p:spPr>
          <a:xfrm>
            <a:off x="5090160" y="2535332"/>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A2003B84-0E5A-490D-8807-51FCAAC77AB7}"/>
              </a:ext>
            </a:extLst>
          </p:cNvPr>
          <p:cNvSpPr/>
          <p:nvPr/>
        </p:nvSpPr>
        <p:spPr>
          <a:xfrm>
            <a:off x="6084570" y="2524008"/>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58B3755D-45E3-4775-B2C0-4405828A3151}"/>
              </a:ext>
            </a:extLst>
          </p:cNvPr>
          <p:cNvSpPr/>
          <p:nvPr/>
        </p:nvSpPr>
        <p:spPr>
          <a:xfrm>
            <a:off x="7056120" y="2510258"/>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a:extLst>
              <a:ext uri="{FF2B5EF4-FFF2-40B4-BE49-F238E27FC236}">
                <a16:creationId xmlns:a16="http://schemas.microsoft.com/office/drawing/2014/main" id="{193CC732-1792-40EA-B660-B408E85D3EF3}"/>
              </a:ext>
            </a:extLst>
          </p:cNvPr>
          <p:cNvSpPr txBox="1"/>
          <p:nvPr/>
        </p:nvSpPr>
        <p:spPr>
          <a:xfrm>
            <a:off x="5981701" y="2586185"/>
            <a:ext cx="514350"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t</a:t>
            </a:r>
            <a:endParaRPr lang="en-US" dirty="0"/>
          </a:p>
        </p:txBody>
      </p:sp>
      <p:sp>
        <p:nvSpPr>
          <p:cNvPr id="24" name="テキスト ボックス 23">
            <a:extLst>
              <a:ext uri="{FF2B5EF4-FFF2-40B4-BE49-F238E27FC236}">
                <a16:creationId xmlns:a16="http://schemas.microsoft.com/office/drawing/2014/main" id="{79AB63C9-5D95-4F9D-9BDC-56945FCD0CFA}"/>
              </a:ext>
            </a:extLst>
          </p:cNvPr>
          <p:cNvSpPr txBox="1"/>
          <p:nvPr/>
        </p:nvSpPr>
        <p:spPr>
          <a:xfrm>
            <a:off x="7459652" y="1526709"/>
            <a:ext cx="514350"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l</a:t>
            </a:r>
            <a:endParaRPr lang="en-US" dirty="0"/>
          </a:p>
        </p:txBody>
      </p:sp>
    </p:spTree>
    <p:extLst>
      <p:ext uri="{BB962C8B-B14F-4D97-AF65-F5344CB8AC3E}">
        <p14:creationId xmlns:p14="http://schemas.microsoft.com/office/powerpoint/2010/main" val="1426006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1: Single Scattering</a:t>
            </a:r>
          </a:p>
        </p:txBody>
      </p:sp>
      <p:graphicFrame>
        <p:nvGraphicFramePr>
          <p:cNvPr id="4" name="オブジェクト 3">
            <a:extLst>
              <a:ext uri="{FF2B5EF4-FFF2-40B4-BE49-F238E27FC236}">
                <a16:creationId xmlns:a16="http://schemas.microsoft.com/office/drawing/2014/main" id="{5B682EBA-5854-4AD1-A4D1-6825FF790FFE}"/>
              </a:ext>
            </a:extLst>
          </p:cNvPr>
          <p:cNvGraphicFramePr>
            <a:graphicFrameLocks noChangeAspect="1"/>
          </p:cNvGraphicFramePr>
          <p:nvPr/>
        </p:nvGraphicFramePr>
        <p:xfrm>
          <a:off x="887412" y="3771900"/>
          <a:ext cx="10417175" cy="2743200"/>
        </p:xfrm>
        <a:graphic>
          <a:graphicData uri="http://schemas.openxmlformats.org/presentationml/2006/ole">
            <mc:AlternateContent xmlns:mc="http://schemas.openxmlformats.org/markup-compatibility/2006">
              <mc:Choice xmlns:v="urn:schemas-microsoft-com:vml" Requires="v">
                <p:oleObj spid="_x0000_s24646" name="ビットマップ イメージ" r:id="rId4" imgW="10416600" imgH="2743200" progId="Paint.Picture">
                  <p:embed/>
                </p:oleObj>
              </mc:Choice>
              <mc:Fallback>
                <p:oleObj name="ビットマップ イメージ" r:id="rId4" imgW="10416600" imgH="2743200" progId="Paint.Picture">
                  <p:embed/>
                  <p:pic>
                    <p:nvPicPr>
                      <p:cNvPr id="4" name="オブジェクト 3">
                        <a:extLst>
                          <a:ext uri="{FF2B5EF4-FFF2-40B4-BE49-F238E27FC236}">
                            <a16:creationId xmlns:a16="http://schemas.microsoft.com/office/drawing/2014/main" id="{5B682EBA-5854-4AD1-A4D1-6825FF790FFE}"/>
                          </a:ext>
                        </a:extLst>
                      </p:cNvPr>
                      <p:cNvPicPr/>
                      <p:nvPr/>
                    </p:nvPicPr>
                    <p:blipFill>
                      <a:blip r:embed="rId5">
                        <a:lum bright="15000"/>
                      </a:blip>
                      <a:stretch>
                        <a:fillRect/>
                      </a:stretch>
                    </p:blipFill>
                    <p:spPr>
                      <a:xfrm>
                        <a:off x="887412" y="3771900"/>
                        <a:ext cx="10417175" cy="2743200"/>
                      </a:xfrm>
                      <a:prstGeom prst="rect">
                        <a:avLst/>
                      </a:prstGeom>
                    </p:spPr>
                  </p:pic>
                </p:oleObj>
              </mc:Fallback>
            </mc:AlternateContent>
          </a:graphicData>
        </a:graphic>
      </p:graphicFrame>
      <p:sp>
        <p:nvSpPr>
          <p:cNvPr id="5" name="雲 4">
            <a:extLst>
              <a:ext uri="{FF2B5EF4-FFF2-40B4-BE49-F238E27FC236}">
                <a16:creationId xmlns:a16="http://schemas.microsoft.com/office/drawing/2014/main" id="{E56959B2-8B24-45F5-B061-4649E479236E}"/>
              </a:ext>
            </a:extLst>
          </p:cNvPr>
          <p:cNvSpPr/>
          <p:nvPr/>
        </p:nvSpPr>
        <p:spPr>
          <a:xfrm>
            <a:off x="5181600" y="1885950"/>
            <a:ext cx="1943100" cy="1485900"/>
          </a:xfrm>
          <a:prstGeom prst="cloud">
            <a:avLst/>
          </a:prstGeom>
          <a:solidFill>
            <a:schemeClr val="bg1">
              <a:lumMod val="65000"/>
              <a:lumOff val="3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コネクタ 208">
            <a:extLst>
              <a:ext uri="{FF2B5EF4-FFF2-40B4-BE49-F238E27FC236}">
                <a16:creationId xmlns:a16="http://schemas.microsoft.com/office/drawing/2014/main" id="{AFB8A970-4B5A-4B52-B5E5-52C226AB76F6}"/>
              </a:ext>
            </a:extLst>
          </p:cNvPr>
          <p:cNvCxnSpPr>
            <a:cxnSpLocks/>
          </p:cNvCxnSpPr>
          <p:nvPr/>
        </p:nvCxnSpPr>
        <p:spPr>
          <a:xfrm flipV="1">
            <a:off x="4095750" y="2586185"/>
            <a:ext cx="3943350" cy="57150"/>
          </a:xfrm>
          <a:prstGeom prst="line">
            <a:avLst/>
          </a:prstGeom>
          <a:ln w="38100">
            <a:solidFill>
              <a:schemeClr val="tx1"/>
            </a:solidFill>
            <a:headEnd type="none" w="lg" len="lg"/>
            <a:tailEnd type="arrow" w="lg" len="med"/>
          </a:ln>
        </p:spPr>
        <p:style>
          <a:lnRef idx="1">
            <a:schemeClr val="accent1"/>
          </a:lnRef>
          <a:fillRef idx="0">
            <a:schemeClr val="accent1"/>
          </a:fillRef>
          <a:effectRef idx="0">
            <a:schemeClr val="accent1"/>
          </a:effectRef>
          <a:fontRef idx="minor">
            <a:schemeClr val="tx1"/>
          </a:fontRef>
        </p:style>
      </p:cxnSp>
      <p:sp>
        <p:nvSpPr>
          <p:cNvPr id="11" name="スマイル 10">
            <a:extLst>
              <a:ext uri="{FF2B5EF4-FFF2-40B4-BE49-F238E27FC236}">
                <a16:creationId xmlns:a16="http://schemas.microsoft.com/office/drawing/2014/main" id="{FDCA9202-F633-4604-A178-2896ECD15481}"/>
              </a:ext>
            </a:extLst>
          </p:cNvPr>
          <p:cNvSpPr/>
          <p:nvPr/>
        </p:nvSpPr>
        <p:spPr>
          <a:xfrm>
            <a:off x="3581400" y="2443310"/>
            <a:ext cx="400050" cy="400050"/>
          </a:xfrm>
          <a:prstGeom prst="smileyFac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太陽 12">
            <a:extLst>
              <a:ext uri="{FF2B5EF4-FFF2-40B4-BE49-F238E27FC236}">
                <a16:creationId xmlns:a16="http://schemas.microsoft.com/office/drawing/2014/main" id="{CE5F32A9-9FE3-4F63-9782-07AFB7A85745}"/>
              </a:ext>
            </a:extLst>
          </p:cNvPr>
          <p:cNvSpPr/>
          <p:nvPr/>
        </p:nvSpPr>
        <p:spPr>
          <a:xfrm>
            <a:off x="7181850" y="1639094"/>
            <a:ext cx="342900" cy="333523"/>
          </a:xfrm>
          <a:prstGeom prst="su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テキスト ボックス 15">
            <a:extLst>
              <a:ext uri="{FF2B5EF4-FFF2-40B4-BE49-F238E27FC236}">
                <a16:creationId xmlns:a16="http://schemas.microsoft.com/office/drawing/2014/main" id="{D3FD61A5-C905-48D6-A41F-0C344705A147}"/>
              </a:ext>
            </a:extLst>
          </p:cNvPr>
          <p:cNvSpPr txBox="1"/>
          <p:nvPr/>
        </p:nvSpPr>
        <p:spPr>
          <a:xfrm>
            <a:off x="4495800" y="2535247"/>
            <a:ext cx="762000" cy="523220"/>
          </a:xfrm>
          <a:prstGeom prst="rect">
            <a:avLst/>
          </a:prstGeom>
          <a:noFill/>
        </p:spPr>
        <p:txBody>
          <a:bodyPr wrap="square">
            <a:spAutoFit/>
          </a:bodyPr>
          <a:lstStyle/>
          <a:p>
            <a:r>
              <a:rPr lang="en-US" altLang="ja-JP" sz="2800" dirty="0">
                <a:latin typeface="Consolas" panose="020B0609020204030204" pitchFamily="49" charset="0"/>
              </a:rPr>
              <a:t>t</a:t>
            </a:r>
            <a:r>
              <a:rPr lang="en-US" altLang="ja-JP" sz="1800" dirty="0">
                <a:latin typeface="Consolas" panose="020B0609020204030204" pitchFamily="49" charset="0"/>
              </a:rPr>
              <a:t>min</a:t>
            </a:r>
            <a:endParaRPr lang="en-US" dirty="0"/>
          </a:p>
        </p:txBody>
      </p:sp>
      <p:sp>
        <p:nvSpPr>
          <p:cNvPr id="17" name="テキスト ボックス 16">
            <a:extLst>
              <a:ext uri="{FF2B5EF4-FFF2-40B4-BE49-F238E27FC236}">
                <a16:creationId xmlns:a16="http://schemas.microsoft.com/office/drawing/2014/main" id="{781B66A1-39D9-4D7A-928F-F476CE6A3B12}"/>
              </a:ext>
            </a:extLst>
          </p:cNvPr>
          <p:cNvSpPr txBox="1"/>
          <p:nvPr/>
        </p:nvSpPr>
        <p:spPr>
          <a:xfrm>
            <a:off x="7081044" y="2535247"/>
            <a:ext cx="762000" cy="523220"/>
          </a:xfrm>
          <a:prstGeom prst="rect">
            <a:avLst/>
          </a:prstGeom>
          <a:noFill/>
        </p:spPr>
        <p:txBody>
          <a:bodyPr wrap="square">
            <a:spAutoFit/>
          </a:bodyPr>
          <a:lstStyle/>
          <a:p>
            <a:r>
              <a:rPr lang="en-US" altLang="ja-JP" sz="2800" dirty="0">
                <a:latin typeface="Consolas" panose="020B0609020204030204" pitchFamily="49" charset="0"/>
              </a:rPr>
              <a:t>t</a:t>
            </a:r>
            <a:r>
              <a:rPr lang="en-US" altLang="ja-JP" sz="1800" dirty="0">
                <a:latin typeface="Consolas" panose="020B0609020204030204" pitchFamily="49" charset="0"/>
              </a:rPr>
              <a:t>max</a:t>
            </a:r>
            <a:endParaRPr lang="en-US" dirty="0"/>
          </a:p>
        </p:txBody>
      </p:sp>
      <p:sp>
        <p:nvSpPr>
          <p:cNvPr id="20" name="楕円 19">
            <a:extLst>
              <a:ext uri="{FF2B5EF4-FFF2-40B4-BE49-F238E27FC236}">
                <a16:creationId xmlns:a16="http://schemas.microsoft.com/office/drawing/2014/main" id="{49E60E78-4C26-4990-8752-A2C88C4EAF8E}"/>
              </a:ext>
            </a:extLst>
          </p:cNvPr>
          <p:cNvSpPr/>
          <p:nvPr/>
        </p:nvSpPr>
        <p:spPr>
          <a:xfrm>
            <a:off x="5090160" y="2535332"/>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楕円 20">
            <a:extLst>
              <a:ext uri="{FF2B5EF4-FFF2-40B4-BE49-F238E27FC236}">
                <a16:creationId xmlns:a16="http://schemas.microsoft.com/office/drawing/2014/main" id="{A2003B84-0E5A-490D-8807-51FCAAC77AB7}"/>
              </a:ext>
            </a:extLst>
          </p:cNvPr>
          <p:cNvSpPr/>
          <p:nvPr/>
        </p:nvSpPr>
        <p:spPr>
          <a:xfrm>
            <a:off x="6084570" y="2524008"/>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楕円 21">
            <a:extLst>
              <a:ext uri="{FF2B5EF4-FFF2-40B4-BE49-F238E27FC236}">
                <a16:creationId xmlns:a16="http://schemas.microsoft.com/office/drawing/2014/main" id="{58B3755D-45E3-4775-B2C0-4405828A3151}"/>
              </a:ext>
            </a:extLst>
          </p:cNvPr>
          <p:cNvSpPr/>
          <p:nvPr/>
        </p:nvSpPr>
        <p:spPr>
          <a:xfrm>
            <a:off x="7056120" y="2510258"/>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a:extLst>
              <a:ext uri="{FF2B5EF4-FFF2-40B4-BE49-F238E27FC236}">
                <a16:creationId xmlns:a16="http://schemas.microsoft.com/office/drawing/2014/main" id="{193CC732-1792-40EA-B660-B408E85D3EF3}"/>
              </a:ext>
            </a:extLst>
          </p:cNvPr>
          <p:cNvSpPr txBox="1"/>
          <p:nvPr/>
        </p:nvSpPr>
        <p:spPr>
          <a:xfrm>
            <a:off x="5981701" y="2586185"/>
            <a:ext cx="514350"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t</a:t>
            </a:r>
            <a:endParaRPr lang="en-US" dirty="0"/>
          </a:p>
        </p:txBody>
      </p:sp>
      <p:sp>
        <p:nvSpPr>
          <p:cNvPr id="24" name="テキスト ボックス 23">
            <a:extLst>
              <a:ext uri="{FF2B5EF4-FFF2-40B4-BE49-F238E27FC236}">
                <a16:creationId xmlns:a16="http://schemas.microsoft.com/office/drawing/2014/main" id="{79AB63C9-5D95-4F9D-9BDC-56945FCD0CFA}"/>
              </a:ext>
            </a:extLst>
          </p:cNvPr>
          <p:cNvSpPr txBox="1"/>
          <p:nvPr/>
        </p:nvSpPr>
        <p:spPr>
          <a:xfrm>
            <a:off x="7459652" y="1526709"/>
            <a:ext cx="514350"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l</a:t>
            </a:r>
            <a:endParaRPr lang="en-US" dirty="0"/>
          </a:p>
        </p:txBody>
      </p:sp>
      <p:sp>
        <p:nvSpPr>
          <p:cNvPr id="15" name="楕円 14">
            <a:extLst>
              <a:ext uri="{FF2B5EF4-FFF2-40B4-BE49-F238E27FC236}">
                <a16:creationId xmlns:a16="http://schemas.microsoft.com/office/drawing/2014/main" id="{79EB8462-0265-4C47-B652-90B2778B8F98}"/>
              </a:ext>
            </a:extLst>
          </p:cNvPr>
          <p:cNvSpPr/>
          <p:nvPr/>
        </p:nvSpPr>
        <p:spPr>
          <a:xfrm>
            <a:off x="5733879" y="2523320"/>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楕円 17">
            <a:extLst>
              <a:ext uri="{FF2B5EF4-FFF2-40B4-BE49-F238E27FC236}">
                <a16:creationId xmlns:a16="http://schemas.microsoft.com/office/drawing/2014/main" id="{17C51130-5A6E-4530-9625-0E2CECF6A222}"/>
              </a:ext>
            </a:extLst>
          </p:cNvPr>
          <p:cNvSpPr/>
          <p:nvPr/>
        </p:nvSpPr>
        <p:spPr>
          <a:xfrm>
            <a:off x="5393127" y="2530940"/>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18">
            <a:extLst>
              <a:ext uri="{FF2B5EF4-FFF2-40B4-BE49-F238E27FC236}">
                <a16:creationId xmlns:a16="http://schemas.microsoft.com/office/drawing/2014/main" id="{7BA3EC6A-FADF-4E84-8057-95A5BAD55CBA}"/>
              </a:ext>
            </a:extLst>
          </p:cNvPr>
          <p:cNvSpPr/>
          <p:nvPr/>
        </p:nvSpPr>
        <p:spPr>
          <a:xfrm>
            <a:off x="6089871" y="2524754"/>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2FEF99FD-1F70-43AA-8388-DC5B8AC18A4D}"/>
              </a:ext>
            </a:extLst>
          </p:cNvPr>
          <p:cNvSpPr/>
          <p:nvPr/>
        </p:nvSpPr>
        <p:spPr>
          <a:xfrm>
            <a:off x="6428959" y="2523320"/>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C35B8C1E-E8F4-4044-B4E9-0EB73DF3B73A}"/>
              </a:ext>
            </a:extLst>
          </p:cNvPr>
          <p:cNvSpPr/>
          <p:nvPr/>
        </p:nvSpPr>
        <p:spPr>
          <a:xfrm>
            <a:off x="6762750" y="2513728"/>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テキスト ボックス 26">
            <a:extLst>
              <a:ext uri="{FF2B5EF4-FFF2-40B4-BE49-F238E27FC236}">
                <a16:creationId xmlns:a16="http://schemas.microsoft.com/office/drawing/2014/main" id="{09680C32-D6E3-490A-82C6-C5CF02E6B375}"/>
              </a:ext>
            </a:extLst>
          </p:cNvPr>
          <p:cNvSpPr txBox="1"/>
          <p:nvPr/>
        </p:nvSpPr>
        <p:spPr>
          <a:xfrm>
            <a:off x="8248334" y="2335192"/>
            <a:ext cx="2191066" cy="461665"/>
          </a:xfrm>
          <a:prstGeom prst="rect">
            <a:avLst/>
          </a:prstGeom>
          <a:noFill/>
        </p:spPr>
        <p:txBody>
          <a:bodyPr wrap="square">
            <a:spAutoFit/>
          </a:bodyPr>
          <a:lstStyle/>
          <a:p>
            <a:r>
              <a:rPr lang="en-US" sz="2400" b="1" dirty="0">
                <a:solidFill>
                  <a:schemeClr val="accent6"/>
                </a:solidFill>
                <a:latin typeface="Avenir Next LT Pro Light" panose="020B0304020202020204" pitchFamily="34" charset="0"/>
              </a:rPr>
              <a:t>1/(</a:t>
            </a:r>
            <a:r>
              <a:rPr lang="en-US" altLang="ja-JP" sz="2400" dirty="0">
                <a:solidFill>
                  <a:schemeClr val="accent6"/>
                </a:solidFill>
                <a:latin typeface="Consolas" panose="020B0609020204030204" pitchFamily="49" charset="0"/>
              </a:rPr>
              <a:t>t</a:t>
            </a:r>
            <a:r>
              <a:rPr lang="en-US" altLang="ja-JP" sz="1600" dirty="0">
                <a:solidFill>
                  <a:schemeClr val="accent6"/>
                </a:solidFill>
                <a:latin typeface="Consolas" panose="020B0609020204030204" pitchFamily="49" charset="0"/>
              </a:rPr>
              <a:t>max</a:t>
            </a:r>
            <a:r>
              <a:rPr lang="en-US" altLang="ja-JP" sz="2400" dirty="0">
                <a:solidFill>
                  <a:schemeClr val="accent6"/>
                </a:solidFill>
                <a:latin typeface="Consolas" panose="020B0609020204030204" pitchFamily="49" charset="0"/>
              </a:rPr>
              <a:t>-t</a:t>
            </a:r>
            <a:r>
              <a:rPr lang="en-US" altLang="ja-JP" sz="1600" dirty="0">
                <a:solidFill>
                  <a:schemeClr val="accent6"/>
                </a:solidFill>
                <a:latin typeface="Consolas" panose="020B0609020204030204" pitchFamily="49" charset="0"/>
              </a:rPr>
              <a:t>min</a:t>
            </a:r>
            <a:r>
              <a:rPr lang="en-US" sz="2400" b="1" dirty="0">
                <a:solidFill>
                  <a:schemeClr val="accent6"/>
                </a:solidFill>
                <a:latin typeface="Avenir Next LT Pro Light" panose="020B0304020202020204" pitchFamily="34" charset="0"/>
              </a:rPr>
              <a:t>)</a:t>
            </a:r>
            <a:endParaRPr lang="en-US" sz="2400" b="1" dirty="0">
              <a:solidFill>
                <a:schemeClr val="accent6"/>
              </a:solidFill>
            </a:endParaRPr>
          </a:p>
        </p:txBody>
      </p:sp>
    </p:spTree>
    <p:extLst>
      <p:ext uri="{BB962C8B-B14F-4D97-AF65-F5344CB8AC3E}">
        <p14:creationId xmlns:p14="http://schemas.microsoft.com/office/powerpoint/2010/main" val="1512843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1: Single Scattering</a:t>
            </a:r>
          </a:p>
        </p:txBody>
      </p:sp>
      <p:pic>
        <p:nvPicPr>
          <p:cNvPr id="5" name="図 4" descr="光, 交通 が含まれている画像&#10;&#10;自動的に生成された説明">
            <a:extLst>
              <a:ext uri="{FF2B5EF4-FFF2-40B4-BE49-F238E27FC236}">
                <a16:creationId xmlns:a16="http://schemas.microsoft.com/office/drawing/2014/main" id="{83EC0D02-2FCD-4BF0-BB75-5F658A539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81" y="1342581"/>
            <a:ext cx="5515419" cy="5515419"/>
          </a:xfrm>
          <a:prstGeom prst="rect">
            <a:avLst/>
          </a:prstGeom>
        </p:spPr>
      </p:pic>
      <p:sp>
        <p:nvSpPr>
          <p:cNvPr id="11" name="テキスト ボックス 10">
            <a:extLst>
              <a:ext uri="{FF2B5EF4-FFF2-40B4-BE49-F238E27FC236}">
                <a16:creationId xmlns:a16="http://schemas.microsoft.com/office/drawing/2014/main" id="{8D75148F-AA48-4EFF-9BE9-1F3D00122A73}"/>
              </a:ext>
            </a:extLst>
          </p:cNvPr>
          <p:cNvSpPr txBox="1"/>
          <p:nvPr/>
        </p:nvSpPr>
        <p:spPr>
          <a:xfrm>
            <a:off x="980852" y="5943600"/>
            <a:ext cx="4486276" cy="830997"/>
          </a:xfrm>
          <a:prstGeom prst="rect">
            <a:avLst/>
          </a:prstGeom>
          <a:noFill/>
        </p:spPr>
        <p:txBody>
          <a:bodyPr wrap="square">
            <a:spAutoFit/>
          </a:bodyPr>
          <a:lstStyle/>
          <a:p>
            <a:pPr algn="ctr"/>
            <a:r>
              <a:rPr lang="en-US" sz="2400" dirty="0">
                <a:latin typeface="Avenir Next LT Pro Light" panose="020B0304020202020204" pitchFamily="34" charset="0"/>
              </a:rPr>
              <a:t>Equi-angular sampling 6.0sec</a:t>
            </a:r>
          </a:p>
          <a:p>
            <a:pPr algn="ctr"/>
            <a:r>
              <a:rPr lang="en-US" sz="2400" dirty="0">
                <a:latin typeface="Avenir Next LT Pro Light" panose="020B0304020202020204" pitchFamily="34" charset="0"/>
              </a:rPr>
              <a:t>[Kulla and Fajardo 2012]</a:t>
            </a:r>
            <a:endParaRPr lang="en-US" sz="2400" dirty="0"/>
          </a:p>
        </p:txBody>
      </p:sp>
      <p:pic>
        <p:nvPicPr>
          <p:cNvPr id="6" name="図 5" descr="青い光のcg&#10;&#10;中程度の精度で自動的に生成された説明">
            <a:extLst>
              <a:ext uri="{FF2B5EF4-FFF2-40B4-BE49-F238E27FC236}">
                <a16:creationId xmlns:a16="http://schemas.microsoft.com/office/drawing/2014/main" id="{0A2AF8A7-0586-4FCF-ADD9-C278F7826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450" y="1342580"/>
            <a:ext cx="5515420" cy="5515420"/>
          </a:xfrm>
          <a:prstGeom prst="rect">
            <a:avLst/>
          </a:prstGeom>
        </p:spPr>
      </p:pic>
      <p:sp>
        <p:nvSpPr>
          <p:cNvPr id="7" name="テキスト ボックス 6">
            <a:extLst>
              <a:ext uri="{FF2B5EF4-FFF2-40B4-BE49-F238E27FC236}">
                <a16:creationId xmlns:a16="http://schemas.microsoft.com/office/drawing/2014/main" id="{57AB9911-197B-46E6-90ED-0F6DED200D23}"/>
              </a:ext>
            </a:extLst>
          </p:cNvPr>
          <p:cNvSpPr txBox="1"/>
          <p:nvPr/>
        </p:nvSpPr>
        <p:spPr>
          <a:xfrm>
            <a:off x="6782021" y="6115050"/>
            <a:ext cx="4486276" cy="461665"/>
          </a:xfrm>
          <a:prstGeom prst="rect">
            <a:avLst/>
          </a:prstGeom>
          <a:noFill/>
        </p:spPr>
        <p:txBody>
          <a:bodyPr wrap="square">
            <a:spAutoFit/>
          </a:bodyPr>
          <a:lstStyle/>
          <a:p>
            <a:pPr algn="ctr"/>
            <a:r>
              <a:rPr lang="en-US" sz="2400" dirty="0">
                <a:latin typeface="Avenir Next LT Pro Light" panose="020B0304020202020204" pitchFamily="34" charset="0"/>
              </a:rPr>
              <a:t>Ours 5.7sec</a:t>
            </a:r>
            <a:endParaRPr lang="en-US" sz="2400" dirty="0"/>
          </a:p>
        </p:txBody>
      </p:sp>
    </p:spTree>
    <p:extLst>
      <p:ext uri="{BB962C8B-B14F-4D97-AF65-F5344CB8AC3E}">
        <p14:creationId xmlns:p14="http://schemas.microsoft.com/office/powerpoint/2010/main" val="2036681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1: Single Scattering</a:t>
            </a:r>
          </a:p>
        </p:txBody>
      </p:sp>
      <p:pic>
        <p:nvPicPr>
          <p:cNvPr id="5" name="図 4" descr="光, 交通 が含まれている画像&#10;&#10;自動的に生成された説明">
            <a:extLst>
              <a:ext uri="{FF2B5EF4-FFF2-40B4-BE49-F238E27FC236}">
                <a16:creationId xmlns:a16="http://schemas.microsoft.com/office/drawing/2014/main" id="{83EC0D02-2FCD-4BF0-BB75-5F658A539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81" y="1342581"/>
            <a:ext cx="5515419" cy="5515419"/>
          </a:xfrm>
          <a:prstGeom prst="rect">
            <a:avLst/>
          </a:prstGeom>
        </p:spPr>
      </p:pic>
      <p:sp>
        <p:nvSpPr>
          <p:cNvPr id="11" name="テキスト ボックス 10">
            <a:extLst>
              <a:ext uri="{FF2B5EF4-FFF2-40B4-BE49-F238E27FC236}">
                <a16:creationId xmlns:a16="http://schemas.microsoft.com/office/drawing/2014/main" id="{8D75148F-AA48-4EFF-9BE9-1F3D00122A73}"/>
              </a:ext>
            </a:extLst>
          </p:cNvPr>
          <p:cNvSpPr txBox="1"/>
          <p:nvPr/>
        </p:nvSpPr>
        <p:spPr>
          <a:xfrm>
            <a:off x="980852" y="5943600"/>
            <a:ext cx="4486276" cy="830997"/>
          </a:xfrm>
          <a:prstGeom prst="rect">
            <a:avLst/>
          </a:prstGeom>
          <a:noFill/>
        </p:spPr>
        <p:txBody>
          <a:bodyPr wrap="square">
            <a:spAutoFit/>
          </a:bodyPr>
          <a:lstStyle/>
          <a:p>
            <a:pPr algn="ctr"/>
            <a:r>
              <a:rPr lang="en-US" sz="2400" dirty="0">
                <a:latin typeface="Avenir Next LT Pro Light" panose="020B0304020202020204" pitchFamily="34" charset="0"/>
              </a:rPr>
              <a:t>Equi-angular sampling 6.0sec</a:t>
            </a:r>
          </a:p>
          <a:p>
            <a:pPr algn="ctr"/>
            <a:r>
              <a:rPr lang="en-US" sz="2400" dirty="0">
                <a:latin typeface="Avenir Next LT Pro Light" panose="020B0304020202020204" pitchFamily="34" charset="0"/>
              </a:rPr>
              <a:t>[Kulla and Fajardo 2012]</a:t>
            </a:r>
            <a:endParaRPr lang="en-US" sz="2400" dirty="0"/>
          </a:p>
        </p:txBody>
      </p:sp>
      <p:pic>
        <p:nvPicPr>
          <p:cNvPr id="6" name="図 5" descr="青い光のcg&#10;&#10;中程度の精度で自動的に生成された説明">
            <a:extLst>
              <a:ext uri="{FF2B5EF4-FFF2-40B4-BE49-F238E27FC236}">
                <a16:creationId xmlns:a16="http://schemas.microsoft.com/office/drawing/2014/main" id="{0A2AF8A7-0586-4FCF-ADD9-C278F7826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450" y="1342580"/>
            <a:ext cx="5515420" cy="5515420"/>
          </a:xfrm>
          <a:prstGeom prst="rect">
            <a:avLst/>
          </a:prstGeom>
        </p:spPr>
      </p:pic>
      <p:sp>
        <p:nvSpPr>
          <p:cNvPr id="7" name="テキスト ボックス 6">
            <a:extLst>
              <a:ext uri="{FF2B5EF4-FFF2-40B4-BE49-F238E27FC236}">
                <a16:creationId xmlns:a16="http://schemas.microsoft.com/office/drawing/2014/main" id="{57AB9911-197B-46E6-90ED-0F6DED200D23}"/>
              </a:ext>
            </a:extLst>
          </p:cNvPr>
          <p:cNvSpPr txBox="1"/>
          <p:nvPr/>
        </p:nvSpPr>
        <p:spPr>
          <a:xfrm>
            <a:off x="6782021" y="6115050"/>
            <a:ext cx="4486276" cy="461665"/>
          </a:xfrm>
          <a:prstGeom prst="rect">
            <a:avLst/>
          </a:prstGeom>
          <a:noFill/>
        </p:spPr>
        <p:txBody>
          <a:bodyPr wrap="square">
            <a:spAutoFit/>
          </a:bodyPr>
          <a:lstStyle/>
          <a:p>
            <a:pPr algn="ctr"/>
            <a:r>
              <a:rPr lang="en-US" sz="2400" dirty="0">
                <a:latin typeface="Avenir Next LT Pro Light" panose="020B0304020202020204" pitchFamily="34" charset="0"/>
              </a:rPr>
              <a:t>Ours 5.7sec</a:t>
            </a:r>
            <a:endParaRPr lang="en-US" sz="2400" dirty="0"/>
          </a:p>
        </p:txBody>
      </p:sp>
    </p:spTree>
    <p:extLst>
      <p:ext uri="{BB962C8B-B14F-4D97-AF65-F5344CB8AC3E}">
        <p14:creationId xmlns:p14="http://schemas.microsoft.com/office/powerpoint/2010/main" val="4149222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2: Direct Illumination</a:t>
            </a:r>
          </a:p>
        </p:txBody>
      </p:sp>
      <p:graphicFrame>
        <p:nvGraphicFramePr>
          <p:cNvPr id="5" name="オブジェクト 4">
            <a:extLst>
              <a:ext uri="{FF2B5EF4-FFF2-40B4-BE49-F238E27FC236}">
                <a16:creationId xmlns:a16="http://schemas.microsoft.com/office/drawing/2014/main" id="{43B2C868-4EFE-4648-A45D-E63B5DE76968}"/>
              </a:ext>
            </a:extLst>
          </p:cNvPr>
          <p:cNvGraphicFramePr>
            <a:graphicFrameLocks noChangeAspect="1"/>
          </p:cNvGraphicFramePr>
          <p:nvPr>
            <p:extLst>
              <p:ext uri="{D42A27DB-BD31-4B8C-83A1-F6EECF244321}">
                <p14:modId xmlns:p14="http://schemas.microsoft.com/office/powerpoint/2010/main" val="1334034081"/>
              </p:ext>
            </p:extLst>
          </p:nvPr>
        </p:nvGraphicFramePr>
        <p:xfrm>
          <a:off x="2004219" y="3657600"/>
          <a:ext cx="8183562" cy="2727325"/>
        </p:xfrm>
        <a:graphic>
          <a:graphicData uri="http://schemas.openxmlformats.org/presentationml/2006/ole">
            <mc:AlternateContent xmlns:mc="http://schemas.openxmlformats.org/markup-compatibility/2006">
              <mc:Choice xmlns:v="urn:schemas-microsoft-com:vml" Requires="v">
                <p:oleObj spid="_x0000_s21667" name="ビットマップ イメージ" r:id="rId4" imgW="8183880" imgH="2728080" progId="Paint.Picture">
                  <p:embed/>
                </p:oleObj>
              </mc:Choice>
              <mc:Fallback>
                <p:oleObj name="ビットマップ イメージ" r:id="rId4" imgW="8183880" imgH="2728080" progId="Paint.Picture">
                  <p:embed/>
                  <p:pic>
                    <p:nvPicPr>
                      <p:cNvPr id="0" name=""/>
                      <p:cNvPicPr/>
                      <p:nvPr/>
                    </p:nvPicPr>
                    <p:blipFill>
                      <a:blip r:embed="rId5">
                        <a:lum bright="15000"/>
                      </a:blip>
                      <a:stretch>
                        <a:fillRect/>
                      </a:stretch>
                    </p:blipFill>
                    <p:spPr>
                      <a:xfrm>
                        <a:off x="2004219" y="3657600"/>
                        <a:ext cx="8183562" cy="2727325"/>
                      </a:xfrm>
                      <a:prstGeom prst="rect">
                        <a:avLst/>
                      </a:prstGeom>
                    </p:spPr>
                  </p:pic>
                </p:oleObj>
              </mc:Fallback>
            </mc:AlternateContent>
          </a:graphicData>
        </a:graphic>
      </p:graphicFrame>
      <p:sp>
        <p:nvSpPr>
          <p:cNvPr id="6" name="楕円 5">
            <a:extLst>
              <a:ext uri="{FF2B5EF4-FFF2-40B4-BE49-F238E27FC236}">
                <a16:creationId xmlns:a16="http://schemas.microsoft.com/office/drawing/2014/main" id="{730F1106-43A4-4010-9599-6AD7676DDE5D}"/>
              </a:ext>
            </a:extLst>
          </p:cNvPr>
          <p:cNvSpPr/>
          <p:nvPr/>
        </p:nvSpPr>
        <p:spPr>
          <a:xfrm>
            <a:off x="5082252" y="2878372"/>
            <a:ext cx="2027496" cy="550863"/>
          </a:xfrm>
          <a:prstGeom prst="ellipse">
            <a:avLst/>
          </a:prstGeom>
          <a:solidFill>
            <a:schemeClr val="bg1">
              <a:lumMod val="65000"/>
              <a:lumOff val="3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円弧 6">
            <a:extLst>
              <a:ext uri="{FF2B5EF4-FFF2-40B4-BE49-F238E27FC236}">
                <a16:creationId xmlns:a16="http://schemas.microsoft.com/office/drawing/2014/main" id="{DB9882F4-5714-4559-A4A8-B692D38F7529}"/>
              </a:ext>
            </a:extLst>
          </p:cNvPr>
          <p:cNvSpPr/>
          <p:nvPr/>
        </p:nvSpPr>
        <p:spPr>
          <a:xfrm>
            <a:off x="5082252" y="2127087"/>
            <a:ext cx="2027496" cy="2114550"/>
          </a:xfrm>
          <a:prstGeom prst="arc">
            <a:avLst>
              <a:gd name="adj1" fmla="val 10760897"/>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直線コネクタ 11">
            <a:extLst>
              <a:ext uri="{FF2B5EF4-FFF2-40B4-BE49-F238E27FC236}">
                <a16:creationId xmlns:a16="http://schemas.microsoft.com/office/drawing/2014/main" id="{D009F904-A476-47F6-B2B8-FF0DCE8081E8}"/>
              </a:ext>
            </a:extLst>
          </p:cNvPr>
          <p:cNvCxnSpPr>
            <a:cxnSpLocks/>
            <a:endCxn id="10" idx="2"/>
          </p:cNvCxnSpPr>
          <p:nvPr/>
        </p:nvCxnSpPr>
        <p:spPr>
          <a:xfrm flipV="1">
            <a:off x="6096000" y="2001578"/>
            <a:ext cx="1029166" cy="1154210"/>
          </a:xfrm>
          <a:prstGeom prst="line">
            <a:avLst/>
          </a:prstGeom>
          <a:ln w="38100">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BA0E3D9-4E97-4E74-ADE8-6FD0D1FB5C59}"/>
              </a:ext>
            </a:extLst>
          </p:cNvPr>
          <p:cNvCxnSpPr>
            <a:cxnSpLocks/>
            <a:endCxn id="10" idx="4"/>
          </p:cNvCxnSpPr>
          <p:nvPr/>
        </p:nvCxnSpPr>
        <p:spPr>
          <a:xfrm flipV="1">
            <a:off x="6096000" y="2584286"/>
            <a:ext cx="2171699" cy="571502"/>
          </a:xfrm>
          <a:prstGeom prst="line">
            <a:avLst/>
          </a:prstGeom>
          <a:ln w="38100">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9D292A67-8752-4D0F-A737-726624A76FC6}"/>
              </a:ext>
            </a:extLst>
          </p:cNvPr>
          <p:cNvCxnSpPr>
            <a:cxnSpLocks/>
            <a:endCxn id="10" idx="0"/>
          </p:cNvCxnSpPr>
          <p:nvPr/>
        </p:nvCxnSpPr>
        <p:spPr>
          <a:xfrm flipV="1">
            <a:off x="6096000" y="1891555"/>
            <a:ext cx="1805141" cy="1264234"/>
          </a:xfrm>
          <a:prstGeom prst="line">
            <a:avLst/>
          </a:prstGeom>
          <a:ln w="38100">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二等辺三角形 9">
            <a:extLst>
              <a:ext uri="{FF2B5EF4-FFF2-40B4-BE49-F238E27FC236}">
                <a16:creationId xmlns:a16="http://schemas.microsoft.com/office/drawing/2014/main" id="{26E9522F-F910-472C-B85C-E80E3AD5397A}"/>
              </a:ext>
            </a:extLst>
          </p:cNvPr>
          <p:cNvSpPr/>
          <p:nvPr/>
        </p:nvSpPr>
        <p:spPr>
          <a:xfrm rot="1621333">
            <a:off x="7157512" y="1866961"/>
            <a:ext cx="1282549" cy="4505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LT Pro Light" panose="020B0304020202020204" pitchFamily="34" charset="0"/>
            </a:endParaRPr>
          </a:p>
        </p:txBody>
      </p:sp>
      <p:sp>
        <p:nvSpPr>
          <p:cNvPr id="20" name="テキスト ボックス 19">
            <a:extLst>
              <a:ext uri="{FF2B5EF4-FFF2-40B4-BE49-F238E27FC236}">
                <a16:creationId xmlns:a16="http://schemas.microsoft.com/office/drawing/2014/main" id="{B3EC4FB6-8D83-4178-B106-0F47D8114557}"/>
              </a:ext>
            </a:extLst>
          </p:cNvPr>
          <p:cNvSpPr txBox="1"/>
          <p:nvPr/>
        </p:nvSpPr>
        <p:spPr>
          <a:xfrm>
            <a:off x="8068945" y="1488425"/>
            <a:ext cx="419100" cy="461665"/>
          </a:xfrm>
          <a:prstGeom prst="rect">
            <a:avLst/>
          </a:prstGeom>
          <a:noFill/>
        </p:spPr>
        <p:txBody>
          <a:bodyPr wrap="square">
            <a:spAutoFit/>
          </a:bodyPr>
          <a:lstStyle/>
          <a:p>
            <a:r>
              <a:rPr lang="en-US" sz="2400" b="1" dirty="0">
                <a:solidFill>
                  <a:schemeClr val="accent2"/>
                </a:solidFill>
                <a:latin typeface="Avenir Next LT Pro Light" panose="020B0304020202020204" pitchFamily="34" charset="0"/>
              </a:rPr>
              <a:t>A</a:t>
            </a:r>
            <a:endParaRPr lang="en-US" sz="2400" b="1" dirty="0">
              <a:solidFill>
                <a:schemeClr val="accent2"/>
              </a:solidFill>
            </a:endParaRPr>
          </a:p>
        </p:txBody>
      </p:sp>
      <p:sp>
        <p:nvSpPr>
          <p:cNvPr id="21" name="テキスト ボックス 20">
            <a:extLst>
              <a:ext uri="{FF2B5EF4-FFF2-40B4-BE49-F238E27FC236}">
                <a16:creationId xmlns:a16="http://schemas.microsoft.com/office/drawing/2014/main" id="{376C0D19-FA05-4182-A592-36AD1A4F02BC}"/>
              </a:ext>
            </a:extLst>
          </p:cNvPr>
          <p:cNvSpPr txBox="1"/>
          <p:nvPr/>
        </p:nvSpPr>
        <p:spPr>
          <a:xfrm>
            <a:off x="7507684" y="1686273"/>
            <a:ext cx="514350"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l</a:t>
            </a:r>
            <a:endParaRPr lang="en-US" dirty="0"/>
          </a:p>
        </p:txBody>
      </p:sp>
      <p:sp>
        <p:nvSpPr>
          <p:cNvPr id="22" name="楕円 21">
            <a:extLst>
              <a:ext uri="{FF2B5EF4-FFF2-40B4-BE49-F238E27FC236}">
                <a16:creationId xmlns:a16="http://schemas.microsoft.com/office/drawing/2014/main" id="{DE9EBC3A-B792-4618-B154-51BA2C81229A}"/>
              </a:ext>
            </a:extLst>
          </p:cNvPr>
          <p:cNvSpPr/>
          <p:nvPr/>
        </p:nvSpPr>
        <p:spPr>
          <a:xfrm rot="872079">
            <a:off x="7673419" y="2118387"/>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a:extLst>
              <a:ext uri="{FF2B5EF4-FFF2-40B4-BE49-F238E27FC236}">
                <a16:creationId xmlns:a16="http://schemas.microsoft.com/office/drawing/2014/main" id="{31A36CF8-809F-46CA-B9C1-AC1641201FA0}"/>
              </a:ext>
            </a:extLst>
          </p:cNvPr>
          <p:cNvSpPr txBox="1"/>
          <p:nvPr/>
        </p:nvSpPr>
        <p:spPr>
          <a:xfrm>
            <a:off x="5574181" y="2866724"/>
            <a:ext cx="514350"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s</a:t>
            </a:r>
            <a:endParaRPr lang="en-US" dirty="0"/>
          </a:p>
        </p:txBody>
      </p:sp>
      <p:sp>
        <p:nvSpPr>
          <p:cNvPr id="24" name="楕円 23">
            <a:extLst>
              <a:ext uri="{FF2B5EF4-FFF2-40B4-BE49-F238E27FC236}">
                <a16:creationId xmlns:a16="http://schemas.microsoft.com/office/drawing/2014/main" id="{060F363A-AD39-4DDD-87EF-9214379EDE82}"/>
              </a:ext>
            </a:extLst>
          </p:cNvPr>
          <p:cNvSpPr/>
          <p:nvPr/>
        </p:nvSpPr>
        <p:spPr>
          <a:xfrm rot="614096">
            <a:off x="6027420" y="3041487"/>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コネクタ 27">
            <a:extLst>
              <a:ext uri="{FF2B5EF4-FFF2-40B4-BE49-F238E27FC236}">
                <a16:creationId xmlns:a16="http://schemas.microsoft.com/office/drawing/2014/main" id="{0E18194A-AC4F-4251-8B52-3BF2BDD62397}"/>
              </a:ext>
            </a:extLst>
          </p:cNvPr>
          <p:cNvCxnSpPr>
            <a:cxnSpLocks/>
            <a:stCxn id="24" idx="7"/>
            <a:endCxn id="22" idx="3"/>
          </p:cNvCxnSpPr>
          <p:nvPr/>
        </p:nvCxnSpPr>
        <p:spPr>
          <a:xfrm flipV="1">
            <a:off x="6193978" y="2256189"/>
            <a:ext cx="1492065" cy="824598"/>
          </a:xfrm>
          <a:prstGeom prst="line">
            <a:avLst/>
          </a:prstGeom>
          <a:ln w="38100">
            <a:solidFill>
              <a:schemeClr val="tx1"/>
            </a:solidFill>
            <a:prstDash val="soli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445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2: Direct Illumination</a:t>
            </a:r>
          </a:p>
        </p:txBody>
      </p:sp>
      <p:graphicFrame>
        <p:nvGraphicFramePr>
          <p:cNvPr id="4" name="オブジェクト 3">
            <a:extLst>
              <a:ext uri="{FF2B5EF4-FFF2-40B4-BE49-F238E27FC236}">
                <a16:creationId xmlns:a16="http://schemas.microsoft.com/office/drawing/2014/main" id="{B19F5E60-903E-4E62-8E6F-77773066402E}"/>
              </a:ext>
            </a:extLst>
          </p:cNvPr>
          <p:cNvGraphicFramePr>
            <a:graphicFrameLocks noChangeAspect="1"/>
          </p:cNvGraphicFramePr>
          <p:nvPr>
            <p:extLst>
              <p:ext uri="{D42A27DB-BD31-4B8C-83A1-F6EECF244321}">
                <p14:modId xmlns:p14="http://schemas.microsoft.com/office/powerpoint/2010/main" val="1420003064"/>
              </p:ext>
            </p:extLst>
          </p:nvPr>
        </p:nvGraphicFramePr>
        <p:xfrm>
          <a:off x="1036637" y="3829050"/>
          <a:ext cx="10118725" cy="2408237"/>
        </p:xfrm>
        <a:graphic>
          <a:graphicData uri="http://schemas.openxmlformats.org/presentationml/2006/ole">
            <mc:AlternateContent xmlns:mc="http://schemas.openxmlformats.org/markup-compatibility/2006">
              <mc:Choice xmlns:v="urn:schemas-microsoft-com:vml" Requires="v">
                <p:oleObj spid="_x0000_s22691" name="ビットマップ イメージ" r:id="rId4" imgW="10119240" imgH="2408040" progId="Paint.Picture">
                  <p:embed/>
                </p:oleObj>
              </mc:Choice>
              <mc:Fallback>
                <p:oleObj name="ビットマップ イメージ" r:id="rId4" imgW="10119240" imgH="2408040" progId="Paint.Picture">
                  <p:embed/>
                  <p:pic>
                    <p:nvPicPr>
                      <p:cNvPr id="4" name="オブジェクト 3">
                        <a:extLst>
                          <a:ext uri="{FF2B5EF4-FFF2-40B4-BE49-F238E27FC236}">
                            <a16:creationId xmlns:a16="http://schemas.microsoft.com/office/drawing/2014/main" id="{B19F5E60-903E-4E62-8E6F-77773066402E}"/>
                          </a:ext>
                        </a:extLst>
                      </p:cNvPr>
                      <p:cNvPicPr/>
                      <p:nvPr/>
                    </p:nvPicPr>
                    <p:blipFill>
                      <a:blip r:embed="rId5">
                        <a:lum bright="15000"/>
                      </a:blip>
                      <a:stretch>
                        <a:fillRect/>
                      </a:stretch>
                    </p:blipFill>
                    <p:spPr>
                      <a:xfrm>
                        <a:off x="1036637" y="3829050"/>
                        <a:ext cx="10118725" cy="2408237"/>
                      </a:xfrm>
                      <a:prstGeom prst="rect">
                        <a:avLst/>
                      </a:prstGeom>
                    </p:spPr>
                  </p:pic>
                </p:oleObj>
              </mc:Fallback>
            </mc:AlternateContent>
          </a:graphicData>
        </a:graphic>
      </p:graphicFrame>
      <p:sp>
        <p:nvSpPr>
          <p:cNvPr id="19" name="楕円 18">
            <a:extLst>
              <a:ext uri="{FF2B5EF4-FFF2-40B4-BE49-F238E27FC236}">
                <a16:creationId xmlns:a16="http://schemas.microsoft.com/office/drawing/2014/main" id="{5460751D-0AAD-4061-9B63-4DA3E00C8073}"/>
              </a:ext>
            </a:extLst>
          </p:cNvPr>
          <p:cNvSpPr/>
          <p:nvPr/>
        </p:nvSpPr>
        <p:spPr>
          <a:xfrm>
            <a:off x="5082252" y="2878372"/>
            <a:ext cx="2027496" cy="550863"/>
          </a:xfrm>
          <a:prstGeom prst="ellipse">
            <a:avLst/>
          </a:prstGeom>
          <a:solidFill>
            <a:schemeClr val="bg1">
              <a:lumMod val="65000"/>
              <a:lumOff val="3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円弧 19">
            <a:extLst>
              <a:ext uri="{FF2B5EF4-FFF2-40B4-BE49-F238E27FC236}">
                <a16:creationId xmlns:a16="http://schemas.microsoft.com/office/drawing/2014/main" id="{399474CD-15FD-4943-AA0C-F31A30DB497A}"/>
              </a:ext>
            </a:extLst>
          </p:cNvPr>
          <p:cNvSpPr/>
          <p:nvPr/>
        </p:nvSpPr>
        <p:spPr>
          <a:xfrm>
            <a:off x="5082252" y="2127087"/>
            <a:ext cx="2027496" cy="2114550"/>
          </a:xfrm>
          <a:prstGeom prst="arc">
            <a:avLst>
              <a:gd name="adj1" fmla="val 10760897"/>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直線コネクタ 20">
            <a:extLst>
              <a:ext uri="{FF2B5EF4-FFF2-40B4-BE49-F238E27FC236}">
                <a16:creationId xmlns:a16="http://schemas.microsoft.com/office/drawing/2014/main" id="{94F12845-EFDF-4D23-A92D-220C0ADBE8EA}"/>
              </a:ext>
            </a:extLst>
          </p:cNvPr>
          <p:cNvCxnSpPr>
            <a:cxnSpLocks/>
            <a:endCxn id="24" idx="2"/>
          </p:cNvCxnSpPr>
          <p:nvPr/>
        </p:nvCxnSpPr>
        <p:spPr>
          <a:xfrm flipV="1">
            <a:off x="6096000" y="2001578"/>
            <a:ext cx="1029166" cy="1154210"/>
          </a:xfrm>
          <a:prstGeom prst="line">
            <a:avLst/>
          </a:prstGeom>
          <a:ln w="38100">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1E55DBB-0F04-410E-830A-E09AAA99D132}"/>
              </a:ext>
            </a:extLst>
          </p:cNvPr>
          <p:cNvCxnSpPr>
            <a:cxnSpLocks/>
            <a:endCxn id="24" idx="4"/>
          </p:cNvCxnSpPr>
          <p:nvPr/>
        </p:nvCxnSpPr>
        <p:spPr>
          <a:xfrm flipV="1">
            <a:off x="6096000" y="2584286"/>
            <a:ext cx="2171699" cy="571502"/>
          </a:xfrm>
          <a:prstGeom prst="line">
            <a:avLst/>
          </a:prstGeom>
          <a:ln w="38100">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74DE4CF-42F2-41D1-874D-435A8D4B1568}"/>
              </a:ext>
            </a:extLst>
          </p:cNvPr>
          <p:cNvCxnSpPr>
            <a:cxnSpLocks/>
            <a:endCxn id="24" idx="0"/>
          </p:cNvCxnSpPr>
          <p:nvPr/>
        </p:nvCxnSpPr>
        <p:spPr>
          <a:xfrm flipV="1">
            <a:off x="6096000" y="1891555"/>
            <a:ext cx="1805141" cy="1264234"/>
          </a:xfrm>
          <a:prstGeom prst="line">
            <a:avLst/>
          </a:prstGeom>
          <a:ln w="38100">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二等辺三角形 23">
            <a:extLst>
              <a:ext uri="{FF2B5EF4-FFF2-40B4-BE49-F238E27FC236}">
                <a16:creationId xmlns:a16="http://schemas.microsoft.com/office/drawing/2014/main" id="{96059A4D-789E-4DE8-83E2-3308D022CD4C}"/>
              </a:ext>
            </a:extLst>
          </p:cNvPr>
          <p:cNvSpPr/>
          <p:nvPr/>
        </p:nvSpPr>
        <p:spPr>
          <a:xfrm rot="1621333">
            <a:off x="7157512" y="1866961"/>
            <a:ext cx="1282549" cy="4505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LT Pro Light" panose="020B0304020202020204" pitchFamily="34" charset="0"/>
            </a:endParaRPr>
          </a:p>
        </p:txBody>
      </p:sp>
      <p:sp>
        <p:nvSpPr>
          <p:cNvPr id="25" name="テキスト ボックス 24">
            <a:extLst>
              <a:ext uri="{FF2B5EF4-FFF2-40B4-BE49-F238E27FC236}">
                <a16:creationId xmlns:a16="http://schemas.microsoft.com/office/drawing/2014/main" id="{A7B0E4ED-9172-4A46-839F-5D3ACC6C2ED3}"/>
              </a:ext>
            </a:extLst>
          </p:cNvPr>
          <p:cNvSpPr txBox="1"/>
          <p:nvPr/>
        </p:nvSpPr>
        <p:spPr>
          <a:xfrm>
            <a:off x="8068945" y="1488425"/>
            <a:ext cx="419100" cy="461665"/>
          </a:xfrm>
          <a:prstGeom prst="rect">
            <a:avLst/>
          </a:prstGeom>
          <a:noFill/>
        </p:spPr>
        <p:txBody>
          <a:bodyPr wrap="square">
            <a:spAutoFit/>
          </a:bodyPr>
          <a:lstStyle/>
          <a:p>
            <a:r>
              <a:rPr lang="en-US" sz="2400" b="1" dirty="0">
                <a:solidFill>
                  <a:schemeClr val="accent2"/>
                </a:solidFill>
                <a:latin typeface="Avenir Next LT Pro Light" panose="020B0304020202020204" pitchFamily="34" charset="0"/>
              </a:rPr>
              <a:t>A</a:t>
            </a:r>
            <a:endParaRPr lang="en-US" sz="2400" b="1" dirty="0">
              <a:solidFill>
                <a:schemeClr val="accent2"/>
              </a:solidFill>
            </a:endParaRPr>
          </a:p>
        </p:txBody>
      </p:sp>
      <p:sp>
        <p:nvSpPr>
          <p:cNvPr id="26" name="テキスト ボックス 25">
            <a:extLst>
              <a:ext uri="{FF2B5EF4-FFF2-40B4-BE49-F238E27FC236}">
                <a16:creationId xmlns:a16="http://schemas.microsoft.com/office/drawing/2014/main" id="{A8576824-D894-4926-BE4F-60F153D52376}"/>
              </a:ext>
            </a:extLst>
          </p:cNvPr>
          <p:cNvSpPr txBox="1"/>
          <p:nvPr/>
        </p:nvSpPr>
        <p:spPr>
          <a:xfrm>
            <a:off x="7178208" y="1478358"/>
            <a:ext cx="768549"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l</a:t>
            </a:r>
            <a:r>
              <a:rPr lang="en-US" altLang="ja-JP" sz="2800" dirty="0">
                <a:latin typeface="Consolas" panose="020B0609020204030204" pitchFamily="49" charset="0"/>
              </a:rPr>
              <a:t>′</a:t>
            </a:r>
            <a:endParaRPr lang="en-US" dirty="0"/>
          </a:p>
        </p:txBody>
      </p:sp>
      <p:sp>
        <p:nvSpPr>
          <p:cNvPr id="27" name="楕円 26">
            <a:extLst>
              <a:ext uri="{FF2B5EF4-FFF2-40B4-BE49-F238E27FC236}">
                <a16:creationId xmlns:a16="http://schemas.microsoft.com/office/drawing/2014/main" id="{DBE3BBA6-CF0B-4EEE-A18D-54480264AA86}"/>
              </a:ext>
            </a:extLst>
          </p:cNvPr>
          <p:cNvSpPr/>
          <p:nvPr/>
        </p:nvSpPr>
        <p:spPr>
          <a:xfrm rot="872079">
            <a:off x="7673419" y="2118387"/>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テキスト ボックス 27">
            <a:extLst>
              <a:ext uri="{FF2B5EF4-FFF2-40B4-BE49-F238E27FC236}">
                <a16:creationId xmlns:a16="http://schemas.microsoft.com/office/drawing/2014/main" id="{7F98A0BD-F05C-4388-8FF4-BD06C152E538}"/>
              </a:ext>
            </a:extLst>
          </p:cNvPr>
          <p:cNvSpPr txBox="1"/>
          <p:nvPr/>
        </p:nvSpPr>
        <p:spPr>
          <a:xfrm>
            <a:off x="5574181" y="2866724"/>
            <a:ext cx="514350"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s</a:t>
            </a:r>
            <a:endParaRPr lang="en-US" dirty="0"/>
          </a:p>
        </p:txBody>
      </p:sp>
      <p:sp>
        <p:nvSpPr>
          <p:cNvPr id="29" name="楕円 28">
            <a:extLst>
              <a:ext uri="{FF2B5EF4-FFF2-40B4-BE49-F238E27FC236}">
                <a16:creationId xmlns:a16="http://schemas.microsoft.com/office/drawing/2014/main" id="{5D7803BC-7C2D-4CCF-ADF7-AC48793B9DC3}"/>
              </a:ext>
            </a:extLst>
          </p:cNvPr>
          <p:cNvSpPr/>
          <p:nvPr/>
        </p:nvSpPr>
        <p:spPr>
          <a:xfrm rot="614096">
            <a:off x="6027420" y="3041487"/>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コネクタ 29">
            <a:extLst>
              <a:ext uri="{FF2B5EF4-FFF2-40B4-BE49-F238E27FC236}">
                <a16:creationId xmlns:a16="http://schemas.microsoft.com/office/drawing/2014/main" id="{40120BF8-E5ED-4DBF-82FD-A733A6304B5F}"/>
              </a:ext>
            </a:extLst>
          </p:cNvPr>
          <p:cNvCxnSpPr>
            <a:cxnSpLocks/>
            <a:stCxn id="29" idx="7"/>
            <a:endCxn id="27" idx="3"/>
          </p:cNvCxnSpPr>
          <p:nvPr/>
        </p:nvCxnSpPr>
        <p:spPr>
          <a:xfrm flipV="1">
            <a:off x="6193978" y="2256189"/>
            <a:ext cx="1492065" cy="824598"/>
          </a:xfrm>
          <a:prstGeom prst="line">
            <a:avLst/>
          </a:prstGeom>
          <a:ln w="38100">
            <a:solidFill>
              <a:schemeClr val="tx1"/>
            </a:solidFill>
            <a:prstDash val="soli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263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2: Direct Illumination</a:t>
            </a:r>
          </a:p>
        </p:txBody>
      </p:sp>
      <p:graphicFrame>
        <p:nvGraphicFramePr>
          <p:cNvPr id="4" name="オブジェクト 3">
            <a:extLst>
              <a:ext uri="{FF2B5EF4-FFF2-40B4-BE49-F238E27FC236}">
                <a16:creationId xmlns:a16="http://schemas.microsoft.com/office/drawing/2014/main" id="{B19F5E60-903E-4E62-8E6F-77773066402E}"/>
              </a:ext>
            </a:extLst>
          </p:cNvPr>
          <p:cNvGraphicFramePr>
            <a:graphicFrameLocks noChangeAspect="1"/>
          </p:cNvGraphicFramePr>
          <p:nvPr/>
        </p:nvGraphicFramePr>
        <p:xfrm>
          <a:off x="1036637" y="3829050"/>
          <a:ext cx="10118725" cy="2408237"/>
        </p:xfrm>
        <a:graphic>
          <a:graphicData uri="http://schemas.openxmlformats.org/presentationml/2006/ole">
            <mc:AlternateContent xmlns:mc="http://schemas.openxmlformats.org/markup-compatibility/2006">
              <mc:Choice xmlns:v="urn:schemas-microsoft-com:vml" Requires="v">
                <p:oleObj spid="_x0000_s23626" name="ビットマップ イメージ" r:id="rId4" imgW="10119240" imgH="2408040" progId="Paint.Picture">
                  <p:embed/>
                </p:oleObj>
              </mc:Choice>
              <mc:Fallback>
                <p:oleObj name="ビットマップ イメージ" r:id="rId4" imgW="10119240" imgH="2408040" progId="Paint.Picture">
                  <p:embed/>
                  <p:pic>
                    <p:nvPicPr>
                      <p:cNvPr id="4" name="オブジェクト 3">
                        <a:extLst>
                          <a:ext uri="{FF2B5EF4-FFF2-40B4-BE49-F238E27FC236}">
                            <a16:creationId xmlns:a16="http://schemas.microsoft.com/office/drawing/2014/main" id="{B19F5E60-903E-4E62-8E6F-77773066402E}"/>
                          </a:ext>
                        </a:extLst>
                      </p:cNvPr>
                      <p:cNvPicPr/>
                      <p:nvPr/>
                    </p:nvPicPr>
                    <p:blipFill>
                      <a:blip r:embed="rId5">
                        <a:lum bright="15000"/>
                      </a:blip>
                      <a:stretch>
                        <a:fillRect/>
                      </a:stretch>
                    </p:blipFill>
                    <p:spPr>
                      <a:xfrm>
                        <a:off x="1036637" y="3829050"/>
                        <a:ext cx="10118725" cy="2408237"/>
                      </a:xfrm>
                      <a:prstGeom prst="rect">
                        <a:avLst/>
                      </a:prstGeom>
                    </p:spPr>
                  </p:pic>
                </p:oleObj>
              </mc:Fallback>
            </mc:AlternateContent>
          </a:graphicData>
        </a:graphic>
      </p:graphicFrame>
      <p:sp>
        <p:nvSpPr>
          <p:cNvPr id="19" name="楕円 18">
            <a:extLst>
              <a:ext uri="{FF2B5EF4-FFF2-40B4-BE49-F238E27FC236}">
                <a16:creationId xmlns:a16="http://schemas.microsoft.com/office/drawing/2014/main" id="{5460751D-0AAD-4061-9B63-4DA3E00C8073}"/>
              </a:ext>
            </a:extLst>
          </p:cNvPr>
          <p:cNvSpPr/>
          <p:nvPr/>
        </p:nvSpPr>
        <p:spPr>
          <a:xfrm>
            <a:off x="5082252" y="2878372"/>
            <a:ext cx="2027496" cy="550863"/>
          </a:xfrm>
          <a:prstGeom prst="ellipse">
            <a:avLst/>
          </a:prstGeom>
          <a:solidFill>
            <a:schemeClr val="bg1">
              <a:lumMod val="65000"/>
              <a:lumOff val="3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円弧 19">
            <a:extLst>
              <a:ext uri="{FF2B5EF4-FFF2-40B4-BE49-F238E27FC236}">
                <a16:creationId xmlns:a16="http://schemas.microsoft.com/office/drawing/2014/main" id="{399474CD-15FD-4943-AA0C-F31A30DB497A}"/>
              </a:ext>
            </a:extLst>
          </p:cNvPr>
          <p:cNvSpPr/>
          <p:nvPr/>
        </p:nvSpPr>
        <p:spPr>
          <a:xfrm>
            <a:off x="5082252" y="2127087"/>
            <a:ext cx="2027496" cy="2114550"/>
          </a:xfrm>
          <a:prstGeom prst="arc">
            <a:avLst>
              <a:gd name="adj1" fmla="val 10760897"/>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直線コネクタ 20">
            <a:extLst>
              <a:ext uri="{FF2B5EF4-FFF2-40B4-BE49-F238E27FC236}">
                <a16:creationId xmlns:a16="http://schemas.microsoft.com/office/drawing/2014/main" id="{94F12845-EFDF-4D23-A92D-220C0ADBE8EA}"/>
              </a:ext>
            </a:extLst>
          </p:cNvPr>
          <p:cNvCxnSpPr>
            <a:cxnSpLocks/>
            <a:endCxn id="24" idx="2"/>
          </p:cNvCxnSpPr>
          <p:nvPr/>
        </p:nvCxnSpPr>
        <p:spPr>
          <a:xfrm flipV="1">
            <a:off x="6096000" y="2001578"/>
            <a:ext cx="1029166" cy="1154210"/>
          </a:xfrm>
          <a:prstGeom prst="line">
            <a:avLst/>
          </a:prstGeom>
          <a:ln w="38100">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1E55DBB-0F04-410E-830A-E09AAA99D132}"/>
              </a:ext>
            </a:extLst>
          </p:cNvPr>
          <p:cNvCxnSpPr>
            <a:cxnSpLocks/>
            <a:endCxn id="24" idx="4"/>
          </p:cNvCxnSpPr>
          <p:nvPr/>
        </p:nvCxnSpPr>
        <p:spPr>
          <a:xfrm flipV="1">
            <a:off x="6096000" y="2584286"/>
            <a:ext cx="2171699" cy="571502"/>
          </a:xfrm>
          <a:prstGeom prst="line">
            <a:avLst/>
          </a:prstGeom>
          <a:ln w="38100">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74DE4CF-42F2-41D1-874D-435A8D4B1568}"/>
              </a:ext>
            </a:extLst>
          </p:cNvPr>
          <p:cNvCxnSpPr>
            <a:cxnSpLocks/>
            <a:endCxn id="24" idx="0"/>
          </p:cNvCxnSpPr>
          <p:nvPr/>
        </p:nvCxnSpPr>
        <p:spPr>
          <a:xfrm flipV="1">
            <a:off x="6096000" y="1891555"/>
            <a:ext cx="1805141" cy="1264234"/>
          </a:xfrm>
          <a:prstGeom prst="line">
            <a:avLst/>
          </a:prstGeom>
          <a:ln w="38100">
            <a:solidFill>
              <a:schemeClr val="bg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二等辺三角形 23">
            <a:extLst>
              <a:ext uri="{FF2B5EF4-FFF2-40B4-BE49-F238E27FC236}">
                <a16:creationId xmlns:a16="http://schemas.microsoft.com/office/drawing/2014/main" id="{96059A4D-789E-4DE8-83E2-3308D022CD4C}"/>
              </a:ext>
            </a:extLst>
          </p:cNvPr>
          <p:cNvSpPr/>
          <p:nvPr/>
        </p:nvSpPr>
        <p:spPr>
          <a:xfrm rot="1621333">
            <a:off x="7157512" y="1866961"/>
            <a:ext cx="1282549" cy="4505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Avenir Next LT Pro Light" panose="020B0304020202020204" pitchFamily="34" charset="0"/>
            </a:endParaRPr>
          </a:p>
        </p:txBody>
      </p:sp>
      <p:sp>
        <p:nvSpPr>
          <p:cNvPr id="25" name="テキスト ボックス 24">
            <a:extLst>
              <a:ext uri="{FF2B5EF4-FFF2-40B4-BE49-F238E27FC236}">
                <a16:creationId xmlns:a16="http://schemas.microsoft.com/office/drawing/2014/main" id="{A7B0E4ED-9172-4A46-839F-5D3ACC6C2ED3}"/>
              </a:ext>
            </a:extLst>
          </p:cNvPr>
          <p:cNvSpPr txBox="1"/>
          <p:nvPr/>
        </p:nvSpPr>
        <p:spPr>
          <a:xfrm>
            <a:off x="8068944" y="1488426"/>
            <a:ext cx="998855" cy="461665"/>
          </a:xfrm>
          <a:prstGeom prst="rect">
            <a:avLst/>
          </a:prstGeom>
          <a:noFill/>
        </p:spPr>
        <p:txBody>
          <a:bodyPr wrap="square">
            <a:spAutoFit/>
          </a:bodyPr>
          <a:lstStyle/>
          <a:p>
            <a:r>
              <a:rPr lang="en-US" sz="2400" b="1" dirty="0">
                <a:solidFill>
                  <a:schemeClr val="accent6"/>
                </a:solidFill>
                <a:latin typeface="Avenir Next LT Pro Light" panose="020B0304020202020204" pitchFamily="34" charset="0"/>
              </a:rPr>
              <a:t>1/A</a:t>
            </a:r>
            <a:endParaRPr lang="en-US" sz="2400" b="1" dirty="0">
              <a:solidFill>
                <a:schemeClr val="accent6"/>
              </a:solidFill>
            </a:endParaRPr>
          </a:p>
        </p:txBody>
      </p:sp>
      <p:sp>
        <p:nvSpPr>
          <p:cNvPr id="26" name="テキスト ボックス 25">
            <a:extLst>
              <a:ext uri="{FF2B5EF4-FFF2-40B4-BE49-F238E27FC236}">
                <a16:creationId xmlns:a16="http://schemas.microsoft.com/office/drawing/2014/main" id="{A8576824-D894-4926-BE4F-60F153D52376}"/>
              </a:ext>
            </a:extLst>
          </p:cNvPr>
          <p:cNvSpPr txBox="1"/>
          <p:nvPr/>
        </p:nvSpPr>
        <p:spPr>
          <a:xfrm>
            <a:off x="7178208" y="1478358"/>
            <a:ext cx="768549"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l</a:t>
            </a:r>
            <a:r>
              <a:rPr lang="en-US" altLang="ja-JP" sz="2800" dirty="0">
                <a:latin typeface="Consolas" panose="020B0609020204030204" pitchFamily="49" charset="0"/>
              </a:rPr>
              <a:t>′</a:t>
            </a:r>
            <a:endParaRPr lang="en-US" dirty="0"/>
          </a:p>
        </p:txBody>
      </p:sp>
      <p:sp>
        <p:nvSpPr>
          <p:cNvPr id="27" name="楕円 26">
            <a:extLst>
              <a:ext uri="{FF2B5EF4-FFF2-40B4-BE49-F238E27FC236}">
                <a16:creationId xmlns:a16="http://schemas.microsoft.com/office/drawing/2014/main" id="{DBE3BBA6-CF0B-4EEE-A18D-54480264AA86}"/>
              </a:ext>
            </a:extLst>
          </p:cNvPr>
          <p:cNvSpPr/>
          <p:nvPr/>
        </p:nvSpPr>
        <p:spPr>
          <a:xfrm rot="872079">
            <a:off x="7673419" y="2118387"/>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テキスト ボックス 27">
            <a:extLst>
              <a:ext uri="{FF2B5EF4-FFF2-40B4-BE49-F238E27FC236}">
                <a16:creationId xmlns:a16="http://schemas.microsoft.com/office/drawing/2014/main" id="{7F98A0BD-F05C-4388-8FF4-BD06C152E538}"/>
              </a:ext>
            </a:extLst>
          </p:cNvPr>
          <p:cNvSpPr txBox="1"/>
          <p:nvPr/>
        </p:nvSpPr>
        <p:spPr>
          <a:xfrm>
            <a:off x="5574181" y="2866724"/>
            <a:ext cx="514350" cy="523220"/>
          </a:xfrm>
          <a:prstGeom prst="rect">
            <a:avLst/>
          </a:prstGeom>
          <a:noFill/>
        </p:spPr>
        <p:txBody>
          <a:bodyPr wrap="square">
            <a:spAutoFit/>
          </a:bodyPr>
          <a:lstStyle/>
          <a:p>
            <a:r>
              <a:rPr lang="en-US" altLang="ja-JP" sz="2800" dirty="0">
                <a:latin typeface="Consolas" panose="020B0609020204030204" pitchFamily="49" charset="0"/>
              </a:rPr>
              <a:t>x</a:t>
            </a:r>
            <a:r>
              <a:rPr lang="en-US" altLang="ja-JP" sz="1800" dirty="0">
                <a:latin typeface="Consolas" panose="020B0609020204030204" pitchFamily="49" charset="0"/>
              </a:rPr>
              <a:t>s</a:t>
            </a:r>
            <a:endParaRPr lang="en-US" dirty="0"/>
          </a:p>
        </p:txBody>
      </p:sp>
      <p:sp>
        <p:nvSpPr>
          <p:cNvPr id="29" name="楕円 28">
            <a:extLst>
              <a:ext uri="{FF2B5EF4-FFF2-40B4-BE49-F238E27FC236}">
                <a16:creationId xmlns:a16="http://schemas.microsoft.com/office/drawing/2014/main" id="{5D7803BC-7C2D-4CCF-ADF7-AC48793B9DC3}"/>
              </a:ext>
            </a:extLst>
          </p:cNvPr>
          <p:cNvSpPr/>
          <p:nvPr/>
        </p:nvSpPr>
        <p:spPr>
          <a:xfrm rot="614096">
            <a:off x="6027420" y="3041487"/>
            <a:ext cx="182880" cy="18288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コネクタ 29">
            <a:extLst>
              <a:ext uri="{FF2B5EF4-FFF2-40B4-BE49-F238E27FC236}">
                <a16:creationId xmlns:a16="http://schemas.microsoft.com/office/drawing/2014/main" id="{40120BF8-E5ED-4DBF-82FD-A733A6304B5F}"/>
              </a:ext>
            </a:extLst>
          </p:cNvPr>
          <p:cNvCxnSpPr>
            <a:cxnSpLocks/>
            <a:stCxn id="29" idx="7"/>
            <a:endCxn id="27" idx="3"/>
          </p:cNvCxnSpPr>
          <p:nvPr/>
        </p:nvCxnSpPr>
        <p:spPr>
          <a:xfrm flipV="1">
            <a:off x="6193978" y="2256189"/>
            <a:ext cx="1492065" cy="824598"/>
          </a:xfrm>
          <a:prstGeom prst="line">
            <a:avLst/>
          </a:prstGeom>
          <a:ln w="38100">
            <a:solidFill>
              <a:schemeClr val="tx1"/>
            </a:solidFill>
            <a:prstDash val="soli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830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2: Direct Illumination</a:t>
            </a:r>
          </a:p>
        </p:txBody>
      </p:sp>
      <p:pic>
        <p:nvPicPr>
          <p:cNvPr id="9" name="図 8" descr="飛行機が空を飛んでいる戦闘機の白黒写真&#10;&#10;低い精度で自動的に生成された説明">
            <a:extLst>
              <a:ext uri="{FF2B5EF4-FFF2-40B4-BE49-F238E27FC236}">
                <a16:creationId xmlns:a16="http://schemas.microsoft.com/office/drawing/2014/main" id="{BE0E3035-7EE8-413A-B6FA-6060413F8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 y="1771650"/>
            <a:ext cx="3901778" cy="3901778"/>
          </a:xfrm>
          <a:prstGeom prst="rect">
            <a:avLst/>
          </a:prstGeom>
        </p:spPr>
      </p:pic>
      <p:pic>
        <p:nvPicPr>
          <p:cNvPr id="12" name="図 11" descr="暗い, 飛行機, 光, フロント が含まれている画像&#10;&#10;自動的に生成された説明">
            <a:extLst>
              <a:ext uri="{FF2B5EF4-FFF2-40B4-BE49-F238E27FC236}">
                <a16:creationId xmlns:a16="http://schemas.microsoft.com/office/drawing/2014/main" id="{0FAA4646-F641-4127-82A6-624D791A6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110" y="1771650"/>
            <a:ext cx="3901778" cy="3901778"/>
          </a:xfrm>
          <a:prstGeom prst="rect">
            <a:avLst/>
          </a:prstGeom>
        </p:spPr>
      </p:pic>
      <p:pic>
        <p:nvPicPr>
          <p:cNvPr id="14" name="図 13" descr="背景パターン&#10;&#10;自動的に生成された説明">
            <a:extLst>
              <a:ext uri="{FF2B5EF4-FFF2-40B4-BE49-F238E27FC236}">
                <a16:creationId xmlns:a16="http://schemas.microsoft.com/office/drawing/2014/main" id="{7F676D97-23FD-465B-995A-0FBB507A3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222" y="1771650"/>
            <a:ext cx="3901778" cy="3901778"/>
          </a:xfrm>
          <a:prstGeom prst="rect">
            <a:avLst/>
          </a:prstGeom>
        </p:spPr>
      </p:pic>
      <p:sp>
        <p:nvSpPr>
          <p:cNvPr id="15" name="テキスト ボックス 14">
            <a:extLst>
              <a:ext uri="{FF2B5EF4-FFF2-40B4-BE49-F238E27FC236}">
                <a16:creationId xmlns:a16="http://schemas.microsoft.com/office/drawing/2014/main" id="{2D737829-E8FA-4782-8E9F-E69E515CF217}"/>
              </a:ext>
            </a:extLst>
          </p:cNvPr>
          <p:cNvSpPr txBox="1"/>
          <p:nvPr/>
        </p:nvSpPr>
        <p:spPr>
          <a:xfrm>
            <a:off x="293022" y="5886450"/>
            <a:ext cx="3298013" cy="707886"/>
          </a:xfrm>
          <a:prstGeom prst="rect">
            <a:avLst/>
          </a:prstGeom>
          <a:noFill/>
        </p:spPr>
        <p:txBody>
          <a:bodyPr wrap="square">
            <a:spAutoFit/>
          </a:bodyPr>
          <a:lstStyle/>
          <a:p>
            <a:pPr algn="ctr"/>
            <a:r>
              <a:rPr lang="en-US" sz="2000" dirty="0">
                <a:latin typeface="Avenir Next LT Pro Light" panose="020B0304020202020204" pitchFamily="34" charset="0"/>
              </a:rPr>
              <a:t>Reference (Path Tracing)</a:t>
            </a:r>
          </a:p>
          <a:p>
            <a:pPr algn="ctr"/>
            <a:r>
              <a:rPr lang="en-US" sz="2000" dirty="0">
                <a:latin typeface="Avenir Next LT Pro Light" panose="020B0304020202020204" pitchFamily="34" charset="0"/>
              </a:rPr>
              <a:t>32768spp</a:t>
            </a:r>
            <a:endParaRPr lang="en-US" sz="2000" dirty="0"/>
          </a:p>
        </p:txBody>
      </p:sp>
      <p:sp>
        <p:nvSpPr>
          <p:cNvPr id="16" name="テキスト ボックス 15">
            <a:extLst>
              <a:ext uri="{FF2B5EF4-FFF2-40B4-BE49-F238E27FC236}">
                <a16:creationId xmlns:a16="http://schemas.microsoft.com/office/drawing/2014/main" id="{87A6464F-E84F-4903-9427-C6D232E0D3AF}"/>
              </a:ext>
            </a:extLst>
          </p:cNvPr>
          <p:cNvSpPr txBox="1"/>
          <p:nvPr/>
        </p:nvSpPr>
        <p:spPr>
          <a:xfrm>
            <a:off x="4446992" y="5772150"/>
            <a:ext cx="3298013" cy="1015663"/>
          </a:xfrm>
          <a:prstGeom prst="rect">
            <a:avLst/>
          </a:prstGeom>
          <a:noFill/>
        </p:spPr>
        <p:txBody>
          <a:bodyPr wrap="square">
            <a:spAutoFit/>
          </a:bodyPr>
          <a:lstStyle/>
          <a:p>
            <a:pPr algn="ctr"/>
            <a:r>
              <a:rPr lang="en-US" sz="2000" dirty="0">
                <a:latin typeface="Avenir Next LT Pro Light" panose="020B0304020202020204" pitchFamily="34" charset="0"/>
              </a:rPr>
              <a:t>Peters [2021]</a:t>
            </a:r>
            <a:br>
              <a:rPr lang="en-US" sz="2000" dirty="0">
                <a:latin typeface="Avenir Next LT Pro Light" panose="020B0304020202020204" pitchFamily="34" charset="0"/>
              </a:rPr>
            </a:br>
            <a:r>
              <a:rPr lang="en-US" sz="2000" dirty="0">
                <a:latin typeface="Avenir Next LT Pro Light" panose="020B0304020202020204" pitchFamily="34" charset="0"/>
              </a:rPr>
              <a:t>(Author’s code w/z glm)</a:t>
            </a:r>
          </a:p>
          <a:p>
            <a:pPr algn="ctr"/>
            <a:r>
              <a:rPr lang="en-US" sz="2000" dirty="0">
                <a:latin typeface="Avenir Next LT Pro Light" panose="020B0304020202020204" pitchFamily="34" charset="0"/>
              </a:rPr>
              <a:t>1spp, 24msec</a:t>
            </a:r>
          </a:p>
        </p:txBody>
      </p:sp>
      <p:sp>
        <p:nvSpPr>
          <p:cNvPr id="17" name="テキスト ボックス 16">
            <a:extLst>
              <a:ext uri="{FF2B5EF4-FFF2-40B4-BE49-F238E27FC236}">
                <a16:creationId xmlns:a16="http://schemas.microsoft.com/office/drawing/2014/main" id="{2E4BA82E-E8C8-4E03-95AB-416DD981B744}"/>
              </a:ext>
            </a:extLst>
          </p:cNvPr>
          <p:cNvSpPr txBox="1"/>
          <p:nvPr/>
        </p:nvSpPr>
        <p:spPr>
          <a:xfrm>
            <a:off x="8592104" y="5886450"/>
            <a:ext cx="3298013" cy="707886"/>
          </a:xfrm>
          <a:prstGeom prst="rect">
            <a:avLst/>
          </a:prstGeom>
          <a:noFill/>
        </p:spPr>
        <p:txBody>
          <a:bodyPr wrap="square">
            <a:spAutoFit/>
          </a:bodyPr>
          <a:lstStyle/>
          <a:p>
            <a:pPr algn="ctr"/>
            <a:r>
              <a:rPr lang="en-US" sz="2000" dirty="0">
                <a:latin typeface="Avenir Next LT Pro Light" panose="020B0304020202020204" pitchFamily="34" charset="0"/>
              </a:rPr>
              <a:t>SMAPE</a:t>
            </a:r>
          </a:p>
          <a:p>
            <a:pPr algn="ctr"/>
            <a:r>
              <a:rPr lang="en-US" sz="2000" dirty="0">
                <a:latin typeface="Avenir Next LT Pro Light" panose="020B0304020202020204" pitchFamily="34" charset="0"/>
              </a:rPr>
              <a:t>0.383</a:t>
            </a:r>
          </a:p>
        </p:txBody>
      </p:sp>
    </p:spTree>
    <p:extLst>
      <p:ext uri="{BB962C8B-B14F-4D97-AF65-F5344CB8AC3E}">
        <p14:creationId xmlns:p14="http://schemas.microsoft.com/office/powerpoint/2010/main" val="1076166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2: Direct Illumination</a:t>
            </a:r>
          </a:p>
        </p:txBody>
      </p:sp>
      <p:pic>
        <p:nvPicPr>
          <p:cNvPr id="4" name="図 3" descr="飛行機が空を飛んでいる戦闘機の白黒写真&#10;&#10;低い精度で自動的に生成された説明">
            <a:extLst>
              <a:ext uri="{FF2B5EF4-FFF2-40B4-BE49-F238E27FC236}">
                <a16:creationId xmlns:a16="http://schemas.microsoft.com/office/drawing/2014/main" id="{CD235D29-8860-4A44-8A49-5D0CFBA04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 y="1771650"/>
            <a:ext cx="3901778" cy="3901778"/>
          </a:xfrm>
          <a:prstGeom prst="rect">
            <a:avLst/>
          </a:prstGeom>
        </p:spPr>
      </p:pic>
      <p:pic>
        <p:nvPicPr>
          <p:cNvPr id="5" name="図 4" descr="屋外, 光, 飛行機, 暗い が含まれている画像&#10;&#10;自動的に生成された説明">
            <a:extLst>
              <a:ext uri="{FF2B5EF4-FFF2-40B4-BE49-F238E27FC236}">
                <a16:creationId xmlns:a16="http://schemas.microsoft.com/office/drawing/2014/main" id="{87ABEB24-FD7C-46FE-A7A2-F8C013503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4759" y="1771650"/>
            <a:ext cx="3901778" cy="3901778"/>
          </a:xfrm>
          <a:prstGeom prst="rect">
            <a:avLst/>
          </a:prstGeom>
        </p:spPr>
      </p:pic>
      <p:pic>
        <p:nvPicPr>
          <p:cNvPr id="7" name="図 6" descr="背景パターン&#10;&#10;自動的に生成された説明">
            <a:extLst>
              <a:ext uri="{FF2B5EF4-FFF2-40B4-BE49-F238E27FC236}">
                <a16:creationId xmlns:a16="http://schemas.microsoft.com/office/drawing/2014/main" id="{84D14219-A041-4FA9-92BE-3E30C759F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222" y="1771650"/>
            <a:ext cx="3901778" cy="3901778"/>
          </a:xfrm>
          <a:prstGeom prst="rect">
            <a:avLst/>
          </a:prstGeom>
        </p:spPr>
      </p:pic>
      <p:sp>
        <p:nvSpPr>
          <p:cNvPr id="9" name="テキスト ボックス 8">
            <a:extLst>
              <a:ext uri="{FF2B5EF4-FFF2-40B4-BE49-F238E27FC236}">
                <a16:creationId xmlns:a16="http://schemas.microsoft.com/office/drawing/2014/main" id="{A5B26CD5-5276-47D0-AF46-1BA7784DB27E}"/>
              </a:ext>
            </a:extLst>
          </p:cNvPr>
          <p:cNvSpPr txBox="1"/>
          <p:nvPr/>
        </p:nvSpPr>
        <p:spPr>
          <a:xfrm>
            <a:off x="293022" y="5886450"/>
            <a:ext cx="3298013" cy="707886"/>
          </a:xfrm>
          <a:prstGeom prst="rect">
            <a:avLst/>
          </a:prstGeom>
          <a:noFill/>
        </p:spPr>
        <p:txBody>
          <a:bodyPr wrap="square">
            <a:spAutoFit/>
          </a:bodyPr>
          <a:lstStyle/>
          <a:p>
            <a:pPr algn="ctr"/>
            <a:r>
              <a:rPr lang="en-US" sz="2000" dirty="0">
                <a:latin typeface="Avenir Next LT Pro Light" panose="020B0304020202020204" pitchFamily="34" charset="0"/>
              </a:rPr>
              <a:t>Reference (Path Tracing)</a:t>
            </a:r>
          </a:p>
          <a:p>
            <a:pPr algn="ctr"/>
            <a:r>
              <a:rPr lang="en-US" sz="2000" dirty="0">
                <a:latin typeface="Avenir Next LT Pro Light" panose="020B0304020202020204" pitchFamily="34" charset="0"/>
              </a:rPr>
              <a:t>32768spp</a:t>
            </a:r>
            <a:endParaRPr lang="en-US" sz="2000" dirty="0"/>
          </a:p>
        </p:txBody>
      </p:sp>
      <p:sp>
        <p:nvSpPr>
          <p:cNvPr id="10" name="テキスト ボックス 9">
            <a:extLst>
              <a:ext uri="{FF2B5EF4-FFF2-40B4-BE49-F238E27FC236}">
                <a16:creationId xmlns:a16="http://schemas.microsoft.com/office/drawing/2014/main" id="{704012D3-22CC-4B3E-A78C-A997C6344432}"/>
              </a:ext>
            </a:extLst>
          </p:cNvPr>
          <p:cNvSpPr txBox="1"/>
          <p:nvPr/>
        </p:nvSpPr>
        <p:spPr>
          <a:xfrm>
            <a:off x="4446992" y="5886450"/>
            <a:ext cx="3298013" cy="707886"/>
          </a:xfrm>
          <a:prstGeom prst="rect">
            <a:avLst/>
          </a:prstGeom>
          <a:noFill/>
        </p:spPr>
        <p:txBody>
          <a:bodyPr wrap="square">
            <a:spAutoFit/>
          </a:bodyPr>
          <a:lstStyle/>
          <a:p>
            <a:pPr algn="ctr"/>
            <a:r>
              <a:rPr lang="en-US" sz="2000" dirty="0">
                <a:latin typeface="Avenir Next LT Pro Light" panose="020B0304020202020204" pitchFamily="34" charset="0"/>
              </a:rPr>
              <a:t>Ours</a:t>
            </a:r>
          </a:p>
          <a:p>
            <a:pPr algn="ctr"/>
            <a:r>
              <a:rPr lang="en-US" sz="2000" dirty="0">
                <a:latin typeface="Avenir Next LT Pro Light" panose="020B0304020202020204" pitchFamily="34" charset="0"/>
              </a:rPr>
              <a:t>1spp, 24msec</a:t>
            </a:r>
          </a:p>
        </p:txBody>
      </p:sp>
      <p:sp>
        <p:nvSpPr>
          <p:cNvPr id="12" name="テキスト ボックス 11">
            <a:extLst>
              <a:ext uri="{FF2B5EF4-FFF2-40B4-BE49-F238E27FC236}">
                <a16:creationId xmlns:a16="http://schemas.microsoft.com/office/drawing/2014/main" id="{BF6943CA-5558-4E2C-840D-0C7DA320790A}"/>
              </a:ext>
            </a:extLst>
          </p:cNvPr>
          <p:cNvSpPr txBox="1"/>
          <p:nvPr/>
        </p:nvSpPr>
        <p:spPr>
          <a:xfrm>
            <a:off x="8592104" y="5886450"/>
            <a:ext cx="3298013" cy="707886"/>
          </a:xfrm>
          <a:prstGeom prst="rect">
            <a:avLst/>
          </a:prstGeom>
          <a:noFill/>
        </p:spPr>
        <p:txBody>
          <a:bodyPr wrap="square">
            <a:spAutoFit/>
          </a:bodyPr>
          <a:lstStyle/>
          <a:p>
            <a:pPr algn="ctr"/>
            <a:r>
              <a:rPr lang="en-US" sz="2000" dirty="0">
                <a:latin typeface="Avenir Next LT Pro Light" panose="020B0304020202020204" pitchFamily="34" charset="0"/>
              </a:rPr>
              <a:t>SMAPE</a:t>
            </a:r>
          </a:p>
          <a:p>
            <a:pPr algn="ctr"/>
            <a:r>
              <a:rPr lang="en-US" sz="2000" dirty="0">
                <a:latin typeface="Avenir Next LT Pro Light" panose="020B0304020202020204" pitchFamily="34" charset="0"/>
              </a:rPr>
              <a:t>0.378</a:t>
            </a:r>
          </a:p>
        </p:txBody>
      </p:sp>
    </p:spTree>
    <p:extLst>
      <p:ext uri="{BB962C8B-B14F-4D97-AF65-F5344CB8AC3E}">
        <p14:creationId xmlns:p14="http://schemas.microsoft.com/office/powerpoint/2010/main" val="297824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9" name="Rectangle 16">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a:xfrm>
            <a:off x="838200" y="365125"/>
            <a:ext cx="10515600" cy="1306443"/>
          </a:xfrm>
        </p:spPr>
        <p:txBody>
          <a:bodyPr vert="horz" lIns="91440" tIns="45720" rIns="91440" bIns="45720" rtlCol="0" anchor="ctr">
            <a:normAutofit/>
          </a:bodyPr>
          <a:lstStyle/>
          <a:p>
            <a:pPr algn="l"/>
            <a:r>
              <a:rPr lang="en-US" dirty="0">
                <a:latin typeface="Avenir Next LT Pro Light" panose="020B0304020202020204" pitchFamily="34" charset="0"/>
              </a:rPr>
              <a:t>Goals</a:t>
            </a:r>
          </a:p>
        </p:txBody>
      </p:sp>
      <p:pic>
        <p:nvPicPr>
          <p:cNvPr id="24" name="図 23">
            <a:extLst>
              <a:ext uri="{FF2B5EF4-FFF2-40B4-BE49-F238E27FC236}">
                <a16:creationId xmlns:a16="http://schemas.microsoft.com/office/drawing/2014/main" id="{E09E924F-54DB-4C1A-A57D-7FD59046618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8000"/>
                    </a14:imgEffect>
                  </a14:imgLayer>
                </a14:imgProps>
              </a:ext>
            </a:extLst>
          </a:blip>
          <a:stretch>
            <a:fillRect/>
          </a:stretch>
        </p:blipFill>
        <p:spPr>
          <a:xfrm>
            <a:off x="5187043" y="1825625"/>
            <a:ext cx="5964296" cy="5032375"/>
          </a:xfrm>
          <a:prstGeom prst="rect">
            <a:avLst/>
          </a:prstGeom>
        </p:spPr>
      </p:pic>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a:xfrm>
            <a:off x="838200" y="1825625"/>
            <a:ext cx="8686800" cy="4303464"/>
          </a:xfrm>
        </p:spPr>
        <p:txBody>
          <a:bodyPr vert="horz" lIns="91440" tIns="45720" rIns="91440" bIns="45720" rtlCol="0">
            <a:normAutofit/>
          </a:bodyPr>
          <a:lstStyle/>
          <a:p>
            <a:r>
              <a:rPr lang="en-US" sz="2400" dirty="0">
                <a:latin typeface="Avenir Next LT Pro Light" panose="020B0304020202020204" pitchFamily="34" charset="0"/>
              </a:rPr>
              <a:t>Make reservoir resampling useful for CPU offline rendering</a:t>
            </a:r>
          </a:p>
          <a:p>
            <a:r>
              <a:rPr lang="en-US" sz="2400" dirty="0">
                <a:latin typeface="Avenir Next LT Pro Light" panose="020B0304020202020204" pitchFamily="34" charset="0"/>
              </a:rPr>
              <a:t>Develop algorithm that works when</a:t>
            </a:r>
          </a:p>
          <a:p>
            <a:pPr lvl="1"/>
            <a:r>
              <a:rPr lang="en-US" dirty="0">
                <a:latin typeface="Avenir Next LT Pro Light" panose="020B0304020202020204" pitchFamily="34" charset="0"/>
              </a:rPr>
              <a:t>spatial reuse is difficult</a:t>
            </a:r>
          </a:p>
          <a:p>
            <a:pPr lvl="1"/>
            <a:r>
              <a:rPr lang="en-US" dirty="0">
                <a:latin typeface="Avenir Next LT Pro Light" panose="020B0304020202020204" pitchFamily="34" charset="0"/>
              </a:rPr>
              <a:t>temporal reuse is difficult</a:t>
            </a:r>
            <a:br>
              <a:rPr lang="en-US" dirty="0">
                <a:latin typeface="Avenir Next LT Pro Light" panose="020B0304020202020204" pitchFamily="34" charset="0"/>
              </a:rPr>
            </a:br>
            <a:r>
              <a:rPr lang="en-US" dirty="0">
                <a:latin typeface="Avenir Next LT Pro Light" panose="020B0304020202020204" pitchFamily="34" charset="0"/>
              </a:rPr>
              <a:t>(no previous frames)</a:t>
            </a:r>
          </a:p>
        </p:txBody>
      </p:sp>
    </p:spTree>
    <p:extLst>
      <p:ext uri="{BB962C8B-B14F-4D97-AF65-F5344CB8AC3E}">
        <p14:creationId xmlns:p14="http://schemas.microsoft.com/office/powerpoint/2010/main" val="3175315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3036FDDA-8AE8-4C47-B974-29DE4983926E}"/>
              </a:ext>
            </a:extLst>
          </p:cNvPr>
          <p:cNvGraphicFramePr>
            <a:graphicFrameLocks/>
          </p:cNvGraphicFramePr>
          <p:nvPr>
            <p:extLst>
              <p:ext uri="{D42A27DB-BD31-4B8C-83A1-F6EECF244321}">
                <p14:modId xmlns:p14="http://schemas.microsoft.com/office/powerpoint/2010/main" val="3542955885"/>
              </p:ext>
            </p:extLst>
          </p:nvPr>
        </p:nvGraphicFramePr>
        <p:xfrm>
          <a:off x="6096000" y="1828800"/>
          <a:ext cx="6096000" cy="5029200"/>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descr="屋内, 座る, テーブル, コンピュータ が含まれている画像&#10;&#10;自動的に生成された説明">
            <a:extLst>
              <a:ext uri="{FF2B5EF4-FFF2-40B4-BE49-F238E27FC236}">
                <a16:creationId xmlns:a16="http://schemas.microsoft.com/office/drawing/2014/main" id="{D7B56075-09FA-4F07-A346-4B302F71A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4684"/>
            <a:ext cx="3352800" cy="3352800"/>
          </a:xfrm>
          <a:prstGeom prst="rect">
            <a:avLst/>
          </a:prstGeom>
        </p:spPr>
      </p:pic>
      <p:graphicFrame>
        <p:nvGraphicFramePr>
          <p:cNvPr id="10" name="グラフ 9">
            <a:extLst>
              <a:ext uri="{FF2B5EF4-FFF2-40B4-BE49-F238E27FC236}">
                <a16:creationId xmlns:a16="http://schemas.microsoft.com/office/drawing/2014/main" id="{3C208CBC-1779-4255-9763-BC60E374857B}"/>
              </a:ext>
            </a:extLst>
          </p:cNvPr>
          <p:cNvGraphicFramePr>
            <a:graphicFrameLocks/>
          </p:cNvGraphicFramePr>
          <p:nvPr>
            <p:extLst>
              <p:ext uri="{D42A27DB-BD31-4B8C-83A1-F6EECF244321}">
                <p14:modId xmlns:p14="http://schemas.microsoft.com/office/powerpoint/2010/main" val="3297339853"/>
              </p:ext>
            </p:extLst>
          </p:nvPr>
        </p:nvGraphicFramePr>
        <p:xfrm>
          <a:off x="0" y="1828800"/>
          <a:ext cx="5410200" cy="5029200"/>
        </p:xfrm>
        <a:graphic>
          <a:graphicData uri="http://schemas.openxmlformats.org/drawingml/2006/chart">
            <c:chart xmlns:c="http://schemas.openxmlformats.org/drawingml/2006/chart" xmlns:r="http://schemas.openxmlformats.org/officeDocument/2006/relationships" r:id="rId5"/>
          </a:graphicData>
        </a:graphic>
      </p:graphicFrame>
      <p:pic>
        <p:nvPicPr>
          <p:cNvPr id="9" name="図 8" descr="窓, 座る, テーブル が含まれている画像&#10;&#10;自動的に生成された説明">
            <a:extLst>
              <a:ext uri="{FF2B5EF4-FFF2-40B4-BE49-F238E27FC236}">
                <a16:creationId xmlns:a16="http://schemas.microsoft.com/office/drawing/2014/main" id="{1D45B916-504C-4165-96C1-984E98AFD6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 y="7495"/>
            <a:ext cx="3352800" cy="3352800"/>
          </a:xfrm>
          <a:prstGeom prst="rect">
            <a:avLst/>
          </a:prstGeom>
        </p:spPr>
      </p:pic>
      <p:cxnSp>
        <p:nvCxnSpPr>
          <p:cNvPr id="12" name="直線コネクタ 11">
            <a:extLst>
              <a:ext uri="{FF2B5EF4-FFF2-40B4-BE49-F238E27FC236}">
                <a16:creationId xmlns:a16="http://schemas.microsoft.com/office/drawing/2014/main" id="{DF953AF3-3F71-4D5A-8172-B85A4E000C58}"/>
              </a:ext>
            </a:extLst>
          </p:cNvPr>
          <p:cNvCxnSpPr/>
          <p:nvPr/>
        </p:nvCxnSpPr>
        <p:spPr>
          <a:xfrm>
            <a:off x="4895850" y="1358384"/>
            <a:ext cx="120015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3F835C8-E058-48DD-9A14-E4ABF6DA98DF}"/>
              </a:ext>
            </a:extLst>
          </p:cNvPr>
          <p:cNvCxnSpPr/>
          <p:nvPr/>
        </p:nvCxnSpPr>
        <p:spPr>
          <a:xfrm>
            <a:off x="4895850" y="1041916"/>
            <a:ext cx="120015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BD9BABB-AB0C-4453-A6A6-205E2B327219}"/>
              </a:ext>
            </a:extLst>
          </p:cNvPr>
          <p:cNvSpPr txBox="1"/>
          <p:nvPr/>
        </p:nvSpPr>
        <p:spPr>
          <a:xfrm>
            <a:off x="6096000" y="1173718"/>
            <a:ext cx="761375" cy="369332"/>
          </a:xfrm>
          <a:prstGeom prst="rect">
            <a:avLst/>
          </a:prstGeom>
          <a:noFill/>
        </p:spPr>
        <p:txBody>
          <a:bodyPr wrap="square">
            <a:spAutoFit/>
          </a:bodyPr>
          <a:lstStyle/>
          <a:p>
            <a:r>
              <a:rPr lang="en-US" sz="1800" dirty="0">
                <a:latin typeface="Avenir Next LT Pro Light" panose="020B0304020202020204" pitchFamily="34" charset="0"/>
              </a:rPr>
              <a:t>Ours</a:t>
            </a:r>
            <a:endParaRPr lang="en-US" dirty="0"/>
          </a:p>
        </p:txBody>
      </p:sp>
      <p:sp>
        <p:nvSpPr>
          <p:cNvPr id="16" name="テキスト ボックス 15">
            <a:extLst>
              <a:ext uri="{FF2B5EF4-FFF2-40B4-BE49-F238E27FC236}">
                <a16:creationId xmlns:a16="http://schemas.microsoft.com/office/drawing/2014/main" id="{D5B5041E-6B7E-407D-AEF0-1DE9FA201877}"/>
              </a:ext>
            </a:extLst>
          </p:cNvPr>
          <p:cNvSpPr txBox="1"/>
          <p:nvPr/>
        </p:nvSpPr>
        <p:spPr>
          <a:xfrm>
            <a:off x="6096000" y="857250"/>
            <a:ext cx="971550" cy="369332"/>
          </a:xfrm>
          <a:prstGeom prst="rect">
            <a:avLst/>
          </a:prstGeom>
          <a:noFill/>
        </p:spPr>
        <p:txBody>
          <a:bodyPr wrap="square">
            <a:spAutoFit/>
          </a:bodyPr>
          <a:lstStyle/>
          <a:p>
            <a:r>
              <a:rPr lang="en-US" sz="1800" dirty="0">
                <a:latin typeface="Avenir Next LT Pro Light" panose="020B0304020202020204" pitchFamily="34" charset="0"/>
              </a:rPr>
              <a:t>Peters</a:t>
            </a:r>
            <a:endParaRPr lang="en-US" dirty="0"/>
          </a:p>
        </p:txBody>
      </p:sp>
      <p:sp>
        <p:nvSpPr>
          <p:cNvPr id="17" name="正方形/長方形 16">
            <a:extLst>
              <a:ext uri="{FF2B5EF4-FFF2-40B4-BE49-F238E27FC236}">
                <a16:creationId xmlns:a16="http://schemas.microsoft.com/office/drawing/2014/main" id="{3BC5D938-AC83-426A-A5A4-0E190155A409}"/>
              </a:ext>
            </a:extLst>
          </p:cNvPr>
          <p:cNvSpPr/>
          <p:nvPr/>
        </p:nvSpPr>
        <p:spPr>
          <a:xfrm>
            <a:off x="4667250" y="342900"/>
            <a:ext cx="2514600" cy="131445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E99500CC-7B62-46C6-B73A-39C7C371D7CC}"/>
              </a:ext>
            </a:extLst>
          </p:cNvPr>
          <p:cNvSpPr txBox="1"/>
          <p:nvPr/>
        </p:nvSpPr>
        <p:spPr>
          <a:xfrm>
            <a:off x="5438775" y="393612"/>
            <a:ext cx="971550" cy="369332"/>
          </a:xfrm>
          <a:prstGeom prst="rect">
            <a:avLst/>
          </a:prstGeom>
          <a:noFill/>
        </p:spPr>
        <p:txBody>
          <a:bodyPr wrap="square">
            <a:spAutoFit/>
          </a:bodyPr>
          <a:lstStyle/>
          <a:p>
            <a:pPr algn="ctr"/>
            <a:r>
              <a:rPr lang="en-US" sz="1800" b="1" dirty="0">
                <a:latin typeface="Avenir Next LT Pro Light" panose="020B0304020202020204" pitchFamily="34" charset="0"/>
              </a:rPr>
              <a:t>SMAPE</a:t>
            </a:r>
            <a:endParaRPr lang="en-US" b="1" dirty="0"/>
          </a:p>
        </p:txBody>
      </p:sp>
    </p:spTree>
    <p:extLst>
      <p:ext uri="{BB962C8B-B14F-4D97-AF65-F5344CB8AC3E}">
        <p14:creationId xmlns:p14="http://schemas.microsoft.com/office/powerpoint/2010/main" val="3381598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Applications 2: Direct Illumination</a:t>
            </a:r>
          </a:p>
        </p:txBody>
      </p:sp>
      <p:pic>
        <p:nvPicPr>
          <p:cNvPr id="6" name="図 5">
            <a:extLst>
              <a:ext uri="{FF2B5EF4-FFF2-40B4-BE49-F238E27FC236}">
                <a16:creationId xmlns:a16="http://schemas.microsoft.com/office/drawing/2014/main" id="{2AF5FB7F-4ACD-4702-8939-E4B108899C52}"/>
              </a:ext>
            </a:extLst>
          </p:cNvPr>
          <p:cNvPicPr>
            <a:picLocks noChangeAspect="1"/>
          </p:cNvPicPr>
          <p:nvPr/>
        </p:nvPicPr>
        <p:blipFill>
          <a:blip r:embed="rId3"/>
          <a:stretch>
            <a:fillRect/>
          </a:stretch>
        </p:blipFill>
        <p:spPr>
          <a:xfrm>
            <a:off x="4145111" y="1699234"/>
            <a:ext cx="3901778" cy="3901778"/>
          </a:xfrm>
          <a:prstGeom prst="rect">
            <a:avLst/>
          </a:prstGeom>
        </p:spPr>
      </p:pic>
    </p:spTree>
    <p:extLst>
      <p:ext uri="{BB962C8B-B14F-4D97-AF65-F5344CB8AC3E}">
        <p14:creationId xmlns:p14="http://schemas.microsoft.com/office/powerpoint/2010/main" val="3012281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Conclusion &amp; Future Work</a:t>
            </a:r>
          </a:p>
        </p:txBody>
      </p:sp>
    </p:spTree>
    <p:extLst>
      <p:ext uri="{BB962C8B-B14F-4D97-AF65-F5344CB8AC3E}">
        <p14:creationId xmlns:p14="http://schemas.microsoft.com/office/powerpoint/2010/main" val="2298871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Vectorized Chao’s algorithm</a:t>
            </a:r>
          </a:p>
          <a:p>
            <a:pPr lvl="1"/>
            <a:r>
              <a:rPr lang="en-US" dirty="0">
                <a:latin typeface="Avenir Next LT Pro Light" panose="020B0304020202020204" pitchFamily="34" charset="0"/>
              </a:rPr>
              <a:t>Using sample warping (explicit warping)</a:t>
            </a:r>
          </a:p>
          <a:p>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Conclusion &amp; Future Work</a:t>
            </a:r>
          </a:p>
        </p:txBody>
      </p:sp>
    </p:spTree>
    <p:extLst>
      <p:ext uri="{BB962C8B-B14F-4D97-AF65-F5344CB8AC3E}">
        <p14:creationId xmlns:p14="http://schemas.microsoft.com/office/powerpoint/2010/main" val="2964400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Vectorized Chao’s algorithm</a:t>
            </a:r>
          </a:p>
          <a:p>
            <a:pPr lvl="1"/>
            <a:r>
              <a:rPr lang="en-US" dirty="0">
                <a:latin typeface="Avenir Next LT Pro Light" panose="020B0304020202020204" pitchFamily="34" charset="0"/>
              </a:rPr>
              <a:t>Using sample warping (explicit warping)</a:t>
            </a:r>
          </a:p>
          <a:p>
            <a:r>
              <a:rPr lang="en-US" dirty="0">
                <a:latin typeface="Avenir Next LT Pro Light" panose="020B0304020202020204" pitchFamily="34" charset="0"/>
              </a:rPr>
              <a:t>Two practical examples</a:t>
            </a:r>
          </a:p>
          <a:p>
            <a:pPr lvl="1"/>
            <a:r>
              <a:rPr lang="en-US" dirty="0">
                <a:latin typeface="Avenir Next LT Pro Light" panose="020B0304020202020204" pitchFamily="34" charset="0"/>
              </a:rPr>
              <a:t>Single scattering</a:t>
            </a:r>
          </a:p>
          <a:p>
            <a:pPr lvl="1"/>
            <a:r>
              <a:rPr lang="en-US" dirty="0">
                <a:latin typeface="Avenir Next LT Pro Light" panose="020B0304020202020204" pitchFamily="34" charset="0"/>
              </a:rPr>
              <a:t>Direct illumination (ratio estimator + reservoir sampling)</a:t>
            </a:r>
          </a:p>
          <a:p>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Conclusion &amp; Future Work</a:t>
            </a:r>
          </a:p>
        </p:txBody>
      </p:sp>
    </p:spTree>
    <p:extLst>
      <p:ext uri="{BB962C8B-B14F-4D97-AF65-F5344CB8AC3E}">
        <p14:creationId xmlns:p14="http://schemas.microsoft.com/office/powerpoint/2010/main" val="2361170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Vectorized Chao’s algorithm</a:t>
            </a:r>
          </a:p>
          <a:p>
            <a:pPr lvl="1"/>
            <a:r>
              <a:rPr lang="en-US" dirty="0">
                <a:latin typeface="Avenir Next LT Pro Light" panose="020B0304020202020204" pitchFamily="34" charset="0"/>
              </a:rPr>
              <a:t>Using sample warping (explicit warping)</a:t>
            </a:r>
          </a:p>
          <a:p>
            <a:r>
              <a:rPr lang="en-US" dirty="0">
                <a:latin typeface="Avenir Next LT Pro Light" panose="020B0304020202020204" pitchFamily="34" charset="0"/>
              </a:rPr>
              <a:t>Two practical examples</a:t>
            </a:r>
          </a:p>
          <a:p>
            <a:pPr lvl="1"/>
            <a:r>
              <a:rPr lang="en-US" dirty="0">
                <a:latin typeface="Avenir Next LT Pro Light" panose="020B0304020202020204" pitchFamily="34" charset="0"/>
              </a:rPr>
              <a:t>Single scattering</a:t>
            </a:r>
          </a:p>
          <a:p>
            <a:pPr lvl="1"/>
            <a:r>
              <a:rPr lang="en-US" dirty="0">
                <a:latin typeface="Avenir Next LT Pro Light" panose="020B0304020202020204" pitchFamily="34" charset="0"/>
              </a:rPr>
              <a:t>Direct illumination (ratio estimator + reservoir sampling)</a:t>
            </a:r>
          </a:p>
          <a:p>
            <a:r>
              <a:rPr lang="en-US" dirty="0">
                <a:latin typeface="Avenir Next LT Pro Light" panose="020B0304020202020204" pitchFamily="34" charset="0"/>
              </a:rPr>
              <a:t>Reduce numerical errors (e.g., by changing scanning order)</a:t>
            </a:r>
          </a:p>
          <a:p>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Conclusion &amp; Future Work</a:t>
            </a:r>
          </a:p>
        </p:txBody>
      </p:sp>
    </p:spTree>
    <p:extLst>
      <p:ext uri="{BB962C8B-B14F-4D97-AF65-F5344CB8AC3E}">
        <p14:creationId xmlns:p14="http://schemas.microsoft.com/office/powerpoint/2010/main" val="2051007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Vectorized Chao’s algorithm</a:t>
            </a:r>
          </a:p>
          <a:p>
            <a:pPr lvl="1"/>
            <a:r>
              <a:rPr lang="en-US" dirty="0">
                <a:latin typeface="Avenir Next LT Pro Light" panose="020B0304020202020204" pitchFamily="34" charset="0"/>
              </a:rPr>
              <a:t>Using sample warping (explicit warping)</a:t>
            </a:r>
          </a:p>
          <a:p>
            <a:r>
              <a:rPr lang="en-US" dirty="0">
                <a:latin typeface="Avenir Next LT Pro Light" panose="020B0304020202020204" pitchFamily="34" charset="0"/>
              </a:rPr>
              <a:t>Two practical examples</a:t>
            </a:r>
          </a:p>
          <a:p>
            <a:pPr lvl="1"/>
            <a:r>
              <a:rPr lang="en-US" dirty="0">
                <a:latin typeface="Avenir Next LT Pro Light" panose="020B0304020202020204" pitchFamily="34" charset="0"/>
              </a:rPr>
              <a:t>Single scattering</a:t>
            </a:r>
          </a:p>
          <a:p>
            <a:pPr lvl="1"/>
            <a:r>
              <a:rPr lang="en-US" dirty="0">
                <a:latin typeface="Avenir Next LT Pro Light" panose="020B0304020202020204" pitchFamily="34" charset="0"/>
              </a:rPr>
              <a:t>Direct illumination (ratio estimator + reservoir sampling)</a:t>
            </a:r>
          </a:p>
          <a:p>
            <a:r>
              <a:rPr lang="en-US" dirty="0">
                <a:latin typeface="Avenir Next LT Pro Light" panose="020B0304020202020204" pitchFamily="34" charset="0"/>
              </a:rPr>
              <a:t>Reduce numerical errors (e.g., by changing scanning order)</a:t>
            </a:r>
          </a:p>
          <a:p>
            <a:r>
              <a:rPr lang="en-US" dirty="0">
                <a:latin typeface="Avenir Next LT Pro Light" panose="020B0304020202020204" pitchFamily="34" charset="0"/>
              </a:rPr>
              <a:t>Multiple Importance Sampling</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Conclusion &amp; Future Work</a:t>
            </a:r>
          </a:p>
        </p:txBody>
      </p:sp>
    </p:spTree>
    <p:extLst>
      <p:ext uri="{BB962C8B-B14F-4D97-AF65-F5344CB8AC3E}">
        <p14:creationId xmlns:p14="http://schemas.microsoft.com/office/powerpoint/2010/main" val="3106487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902FBC6-9453-0D4B-9379-B2EEB28CE550}"/>
              </a:ext>
            </a:extLst>
          </p:cNvPr>
          <p:cNvSpPr>
            <a:spLocks noGrp="1"/>
          </p:cNvSpPr>
          <p:nvPr>
            <p:ph type="subTitle" idx="1"/>
          </p:nvPr>
        </p:nvSpPr>
        <p:spPr/>
        <p:txBody>
          <a:bodyPr>
            <a:normAutofit lnSpcReduction="10000"/>
          </a:bodyPr>
          <a:lstStyle/>
          <a:p>
            <a:r>
              <a:rPr lang="ja-JP" altLang="en-US" dirty="0">
                <a:latin typeface="メイリオ" panose="020B0604030504040204" pitchFamily="50" charset="-128"/>
                <a:ea typeface="メイリオ" panose="020B0604030504040204" pitchFamily="50" charset="-128"/>
              </a:rPr>
              <a:t>ありがとう</a:t>
            </a:r>
            <a:endParaRPr lang="en-US" dirty="0">
              <a:latin typeface="メイリオ" panose="020B0604030504040204" pitchFamily="50" charset="-128"/>
              <a:ea typeface="メイリオ" panose="020B0604030504040204" pitchFamily="50" charset="-128"/>
            </a:endParaRPr>
          </a:p>
        </p:txBody>
      </p:sp>
      <p:sp>
        <p:nvSpPr>
          <p:cNvPr id="3" name="Vertical Text Placeholder 2">
            <a:extLst>
              <a:ext uri="{FF2B5EF4-FFF2-40B4-BE49-F238E27FC236}">
                <a16:creationId xmlns:a16="http://schemas.microsoft.com/office/drawing/2014/main" id="{913487BB-12C3-6E4B-8646-99894FE5C4E9}"/>
              </a:ext>
            </a:extLst>
          </p:cNvPr>
          <p:cNvSpPr>
            <a:spLocks noGrp="1"/>
          </p:cNvSpPr>
          <p:nvPr>
            <p:ph type="body" orient="vert" idx="10"/>
          </p:nvPr>
        </p:nvSpPr>
        <p:spPr/>
        <p:txBody>
          <a:bodyPr/>
          <a:lstStyle/>
          <a:p>
            <a:endParaRPr lang="en-US" dirty="0"/>
          </a:p>
        </p:txBody>
      </p:sp>
    </p:spTree>
    <p:extLst>
      <p:ext uri="{BB962C8B-B14F-4D97-AF65-F5344CB8AC3E}">
        <p14:creationId xmlns:p14="http://schemas.microsoft.com/office/powerpoint/2010/main" val="96637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Chao’s algorithm [Chao 1982]</a:t>
            </a:r>
          </a:p>
          <a:p>
            <a:endParaRPr lang="en-US" dirty="0">
              <a:latin typeface="Avenir Next LT Pro Light" panose="020B0304020202020204" pitchFamily="34" charset="0"/>
            </a:endParaRPr>
          </a:p>
          <a:p>
            <a:endParaRPr lang="en-US" dirty="0">
              <a:latin typeface="Avenir Next LT Pro Light" panose="020B0304020202020204" pitchFamily="34" charset="0"/>
            </a:endParaRP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normAutofit/>
          </a:bodyPr>
          <a:lstStyle/>
          <a:p>
            <a:r>
              <a:rPr lang="en-US" dirty="0">
                <a:latin typeface="Avenir Next LT Pro Light" panose="020B0304020202020204" pitchFamily="34" charset="0"/>
              </a:rPr>
              <a:t>Weighted Random Sampling</a:t>
            </a:r>
          </a:p>
        </p:txBody>
      </p:sp>
    </p:spTree>
    <p:extLst>
      <p:ext uri="{BB962C8B-B14F-4D97-AF65-F5344CB8AC3E}">
        <p14:creationId xmlns:p14="http://schemas.microsoft.com/office/powerpoint/2010/main" val="196107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a:t>
            </a:r>
          </a:p>
        </p:txBody>
      </p:sp>
      <p:sp>
        <p:nvSpPr>
          <p:cNvPr id="3" name="テキスト ボックス 2">
            <a:extLst>
              <a:ext uri="{FF2B5EF4-FFF2-40B4-BE49-F238E27FC236}">
                <a16:creationId xmlns:a16="http://schemas.microsoft.com/office/drawing/2014/main" id="{E87CAE41-CD29-4412-93B6-6B036D898645}"/>
              </a:ext>
            </a:extLst>
          </p:cNvPr>
          <p:cNvSpPr txBox="1"/>
          <p:nvPr/>
        </p:nvSpPr>
        <p:spPr>
          <a:xfrm>
            <a:off x="3009900" y="1885950"/>
            <a:ext cx="6172200" cy="4524315"/>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0</a:t>
            </a:r>
          </a:p>
          <a:p>
            <a:r>
              <a:rPr lang="en-US" altLang="ja-JP" sz="2400" dirty="0">
                <a:latin typeface="Consolas" panose="020B0609020204030204" pitchFamily="49" charset="0"/>
              </a:rPr>
              <a:t>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a:t>
            </a:r>
            <a:endParaRPr lang="en-US" sz="2400" dirty="0">
              <a:latin typeface="Consolas" panose="020B0609020204030204" pitchFamily="49" charset="0"/>
            </a:endParaRPr>
          </a:p>
          <a:p>
            <a:r>
              <a:rPr lang="en-US" sz="2400" dirty="0">
                <a:latin typeface="Consolas" panose="020B0609020204030204" pitchFamily="49" charset="0"/>
              </a:rPr>
              <a:t>		if random() &lt; </a:t>
            </a:r>
            <a:r>
              <a:rPr lang="en-US" altLang="ja-JP" sz="2400" dirty="0">
                <a:latin typeface="Consolas" panose="020B0609020204030204" pitchFamily="49" charset="0"/>
              </a:rPr>
              <a:t>W</a:t>
            </a:r>
            <a:r>
              <a:rPr lang="en-US" altLang="ja-JP" sz="1600" dirty="0">
                <a:latin typeface="Consolas" panose="020B0609020204030204" pitchFamily="49" charset="0"/>
              </a:rPr>
              <a:t>i</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a:t>
            </a:r>
          </a:p>
          <a:p>
            <a:r>
              <a:rPr lang="en-US" sz="2400" dirty="0">
                <a:latin typeface="Consolas" panose="020B0609020204030204" pitchFamily="49" charset="0"/>
              </a:rPr>
              <a:t>return </a:t>
            </a:r>
            <a:r>
              <a:rPr lang="en-US" sz="2400" i="1" dirty="0">
                <a:latin typeface="Consolas" panose="020B0609020204030204" pitchFamily="49" charset="0"/>
              </a:rPr>
              <a:t>I</a:t>
            </a:r>
          </a:p>
          <a:p>
            <a:endParaRPr lang="en-US" sz="2400" dirty="0">
              <a:latin typeface="Consolas" panose="020B0609020204030204" pitchFamily="49" charset="0"/>
            </a:endParaRPr>
          </a:p>
        </p:txBody>
      </p:sp>
    </p:spTree>
    <p:extLst>
      <p:ext uri="{BB962C8B-B14F-4D97-AF65-F5344CB8AC3E}">
        <p14:creationId xmlns:p14="http://schemas.microsoft.com/office/powerpoint/2010/main" val="164660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Chao’s Algorithm</a:t>
            </a:r>
          </a:p>
        </p:txBody>
      </p:sp>
      <p:sp>
        <p:nvSpPr>
          <p:cNvPr id="4" name="テキスト ボックス 3">
            <a:extLst>
              <a:ext uri="{FF2B5EF4-FFF2-40B4-BE49-F238E27FC236}">
                <a16:creationId xmlns:a16="http://schemas.microsoft.com/office/drawing/2014/main" id="{9F0087E1-6897-4A4A-A66E-B61F49B9D54E}"/>
              </a:ext>
            </a:extLst>
          </p:cNvPr>
          <p:cNvSpPr txBox="1"/>
          <p:nvPr/>
        </p:nvSpPr>
        <p:spPr>
          <a:xfrm>
            <a:off x="3009900" y="1885950"/>
            <a:ext cx="6172200" cy="4524315"/>
          </a:xfrm>
          <a:prstGeom prst="rect">
            <a:avLst/>
          </a:prstGeom>
          <a:noFill/>
        </p:spPr>
        <p:txBody>
          <a:bodyPr wrap="square" rtlCol="0">
            <a:spAutoFit/>
          </a:bodyPr>
          <a:lstStyle/>
          <a:p>
            <a:r>
              <a:rPr lang="en-US" sz="2400" dirty="0">
                <a:latin typeface="Consolas" panose="020B0609020204030204" pitchFamily="49" charset="0"/>
              </a:rPr>
              <a:t>Input : stream {W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Output: sample id </a:t>
            </a:r>
            <a:r>
              <a:rPr lang="en-US" sz="2400" i="1" dirty="0">
                <a:latin typeface="Consolas" panose="020B0609020204030204" pitchFamily="49" charset="0"/>
              </a:rPr>
              <a:t>I</a:t>
            </a:r>
          </a:p>
          <a:p>
            <a:endParaRPr lang="en-US" sz="2400" dirty="0">
              <a:latin typeface="Consolas" panose="020B0609020204030204" pitchFamily="49" charset="0"/>
            </a:endParaRPr>
          </a:p>
          <a:p>
            <a:r>
              <a:rPr lang="en-US" sz="2400" dirty="0">
                <a:latin typeface="Consolas" panose="020B0609020204030204" pitchFamily="49" charset="0"/>
              </a:rPr>
              <a:t>Function Select({W</a:t>
            </a:r>
            <a:r>
              <a:rPr lang="en-US" sz="1600" dirty="0">
                <a:latin typeface="Consolas" panose="020B0609020204030204" pitchFamily="49" charset="0"/>
              </a:rPr>
              <a:t>1</a:t>
            </a:r>
            <a:r>
              <a:rPr lang="en-US" sz="2400" dirty="0">
                <a:latin typeface="Consolas" panose="020B0609020204030204" pitchFamily="49" charset="0"/>
              </a:rPr>
              <a:t>, W</a:t>
            </a:r>
            <a:r>
              <a:rPr lang="en-US" sz="1600" dirty="0">
                <a:latin typeface="Consolas" panose="020B0609020204030204" pitchFamily="49" charset="0"/>
              </a:rPr>
              <a:t>2</a:t>
            </a:r>
            <a:r>
              <a:rPr lang="en-US" sz="2400" dirty="0">
                <a:latin typeface="Consolas" panose="020B0609020204030204" pitchFamily="49" charset="0"/>
              </a:rPr>
              <a:t>, …, W</a:t>
            </a:r>
            <a:r>
              <a:rPr lang="en-US" sz="1600" dirty="0">
                <a:latin typeface="Consolas" panose="020B0609020204030204" pitchFamily="49" charset="0"/>
              </a:rPr>
              <a:t>N</a:t>
            </a:r>
            <a:r>
              <a:rPr lang="en-US" sz="2400" dirty="0">
                <a:latin typeface="Consolas" panose="020B0609020204030204" pitchFamily="49" charset="0"/>
              </a:rPr>
              <a:t>})</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0</a:t>
            </a:r>
          </a:p>
          <a:p>
            <a:r>
              <a:rPr lang="en-US" altLang="ja-JP" sz="2400" dirty="0">
                <a:latin typeface="Consolas" panose="020B0609020204030204" pitchFamily="49" charset="0"/>
              </a:rPr>
              <a:t>	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0</a:t>
            </a:r>
            <a:endParaRPr lang="en-US" sz="2400" dirty="0">
              <a:latin typeface="Consolas" panose="020B0609020204030204" pitchFamily="49" charset="0"/>
            </a:endParaRPr>
          </a:p>
          <a:p>
            <a:r>
              <a:rPr lang="en-US" sz="2400" dirty="0">
                <a:latin typeface="Consolas" panose="020B0609020204030204" pitchFamily="49" charset="0"/>
              </a:rPr>
              <a:t>	for i </a:t>
            </a:r>
            <a:r>
              <a:rPr lang="ja-JP" altLang="en-US" sz="2400" dirty="0">
                <a:latin typeface="Consolas" panose="020B0609020204030204" pitchFamily="49" charset="0"/>
              </a:rPr>
              <a:t>← </a:t>
            </a:r>
            <a:r>
              <a:rPr lang="en-US" altLang="ja-JP" sz="2400" dirty="0">
                <a:latin typeface="Consolas" panose="020B0609020204030204" pitchFamily="49" charset="0"/>
              </a:rPr>
              <a:t>1 to N do</a:t>
            </a:r>
          </a:p>
          <a:p>
            <a:r>
              <a:rPr lang="en-US" sz="2400" dirty="0">
                <a:latin typeface="Consolas" panose="020B0609020204030204" pitchFamily="49" charset="0"/>
              </a:rPr>
              <a:t>		</a:t>
            </a:r>
            <a:r>
              <a:rPr lang="en-US" altLang="ja-JP" sz="2400" dirty="0">
                <a:latin typeface="Consolas" panose="020B0609020204030204" pitchFamily="49" charset="0"/>
              </a:rPr>
              <a:t>W</a:t>
            </a:r>
            <a:r>
              <a:rPr lang="en-US" altLang="ja-JP" sz="1600" dirty="0">
                <a:latin typeface="Consolas" panose="020B0609020204030204" pitchFamily="49" charset="0"/>
              </a:rPr>
              <a:t>sum</a:t>
            </a:r>
            <a:r>
              <a:rPr lang="ja-JP" altLang="en-US" sz="2400" dirty="0">
                <a:latin typeface="Consolas" panose="020B0609020204030204" pitchFamily="49" charset="0"/>
              </a:rPr>
              <a:t> ← </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 W</a:t>
            </a:r>
            <a:r>
              <a:rPr lang="en-US" altLang="ja-JP" sz="1600" dirty="0">
                <a:latin typeface="Consolas" panose="020B0609020204030204" pitchFamily="49" charset="0"/>
              </a:rPr>
              <a:t>i</a:t>
            </a:r>
            <a:endParaRPr lang="en-US" sz="2400" dirty="0">
              <a:latin typeface="Consolas" panose="020B0609020204030204" pitchFamily="49" charset="0"/>
            </a:endParaRPr>
          </a:p>
          <a:p>
            <a:r>
              <a:rPr lang="en-US" sz="2400" dirty="0">
                <a:latin typeface="Consolas" panose="020B0609020204030204" pitchFamily="49" charset="0"/>
              </a:rPr>
              <a:t>		if </a:t>
            </a:r>
            <a:r>
              <a:rPr lang="en-US" sz="2400" dirty="0">
                <a:solidFill>
                  <a:srgbClr val="92D050"/>
                </a:solidFill>
                <a:latin typeface="Consolas" panose="020B0609020204030204" pitchFamily="49" charset="0"/>
              </a:rPr>
              <a:t>random()</a:t>
            </a:r>
            <a:r>
              <a:rPr lang="en-US" sz="2400" dirty="0">
                <a:latin typeface="Consolas" panose="020B0609020204030204" pitchFamily="49" charset="0"/>
              </a:rPr>
              <a:t> &lt; </a:t>
            </a:r>
            <a:r>
              <a:rPr lang="en-US" altLang="ja-JP" sz="2400" dirty="0">
                <a:latin typeface="Consolas" panose="020B0609020204030204" pitchFamily="49" charset="0"/>
              </a:rPr>
              <a:t>W</a:t>
            </a:r>
            <a:r>
              <a:rPr lang="en-US" altLang="ja-JP" sz="1600" dirty="0">
                <a:latin typeface="Consolas" panose="020B0609020204030204" pitchFamily="49" charset="0"/>
              </a:rPr>
              <a:t>i</a:t>
            </a:r>
            <a:r>
              <a:rPr lang="en-US" altLang="ja-JP" sz="2400" dirty="0">
                <a:latin typeface="Consolas" panose="020B0609020204030204" pitchFamily="49" charset="0"/>
              </a:rPr>
              <a:t>/W</a:t>
            </a:r>
            <a:r>
              <a:rPr lang="en-US" altLang="ja-JP" sz="1600" dirty="0">
                <a:latin typeface="Consolas" panose="020B0609020204030204" pitchFamily="49" charset="0"/>
              </a:rPr>
              <a:t>sum </a:t>
            </a:r>
            <a:r>
              <a:rPr lang="en-US" altLang="ja-JP" sz="2400" dirty="0">
                <a:latin typeface="Consolas" panose="020B0609020204030204" pitchFamily="49" charset="0"/>
              </a:rPr>
              <a:t>then</a:t>
            </a:r>
          </a:p>
          <a:p>
            <a:r>
              <a:rPr lang="en-US" sz="2400" dirty="0">
                <a:latin typeface="Consolas" panose="020B0609020204030204" pitchFamily="49" charset="0"/>
              </a:rPr>
              <a:t>			</a:t>
            </a:r>
            <a:r>
              <a:rPr lang="en-US" sz="2400" i="1" dirty="0">
                <a:latin typeface="Consolas" panose="020B0609020204030204" pitchFamily="49" charset="0"/>
              </a:rPr>
              <a:t>I</a:t>
            </a:r>
            <a:r>
              <a:rPr lang="en-US" sz="2400" dirty="0">
                <a:latin typeface="Consolas" panose="020B0609020204030204" pitchFamily="49" charset="0"/>
              </a:rPr>
              <a:t> </a:t>
            </a:r>
            <a:r>
              <a:rPr lang="ja-JP" altLang="en-US" sz="2400" dirty="0">
                <a:latin typeface="Consolas" panose="020B0609020204030204" pitchFamily="49" charset="0"/>
              </a:rPr>
              <a:t>← </a:t>
            </a:r>
            <a:r>
              <a:rPr lang="en-US" altLang="ja-JP" sz="2400" dirty="0">
                <a:latin typeface="Consolas" panose="020B0609020204030204" pitchFamily="49" charset="0"/>
              </a:rPr>
              <a:t>i</a:t>
            </a:r>
          </a:p>
          <a:p>
            <a:r>
              <a:rPr lang="en-US" sz="2400" dirty="0">
                <a:latin typeface="Consolas" panose="020B0609020204030204" pitchFamily="49" charset="0"/>
              </a:rPr>
              <a:t>return </a:t>
            </a:r>
            <a:r>
              <a:rPr lang="en-US" sz="2400" i="1" dirty="0">
                <a:latin typeface="Consolas" panose="020B0609020204030204" pitchFamily="49" charset="0"/>
              </a:rPr>
              <a:t>I</a:t>
            </a:r>
          </a:p>
          <a:p>
            <a:endParaRPr lang="en-US" sz="2400" dirty="0">
              <a:latin typeface="Consolas" panose="020B0609020204030204" pitchFamily="49" charset="0"/>
            </a:endParaRPr>
          </a:p>
        </p:txBody>
      </p:sp>
    </p:spTree>
    <p:extLst>
      <p:ext uri="{BB962C8B-B14F-4D97-AF65-F5344CB8AC3E}">
        <p14:creationId xmlns:p14="http://schemas.microsoft.com/office/powerpoint/2010/main" val="6038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3C6655-CEE6-4FFE-B879-FF9288788FB5}"/>
              </a:ext>
            </a:extLst>
          </p:cNvPr>
          <p:cNvSpPr>
            <a:spLocks noGrp="1"/>
          </p:cNvSpPr>
          <p:nvPr>
            <p:ph idx="1"/>
          </p:nvPr>
        </p:nvSpPr>
        <p:spPr/>
        <p:txBody>
          <a:bodyPr/>
          <a:lstStyle/>
          <a:p>
            <a:r>
              <a:rPr lang="en-US" dirty="0">
                <a:latin typeface="Avenir Next LT Pro Light" panose="020B0304020202020204" pitchFamily="34" charset="0"/>
              </a:rPr>
              <a:t>Chao’s algorithm : O(N)</a:t>
            </a:r>
          </a:p>
          <a:p>
            <a:r>
              <a:rPr lang="en-US" dirty="0">
                <a:latin typeface="Avenir Next LT Pro Light" panose="020B0304020202020204" pitchFamily="34" charset="0"/>
              </a:rPr>
              <a:t>Jumps technique [Efraimidis 2015] : O(log(N))</a:t>
            </a:r>
          </a:p>
        </p:txBody>
      </p:sp>
      <p:sp>
        <p:nvSpPr>
          <p:cNvPr id="2" name="タイトル 1">
            <a:extLst>
              <a:ext uri="{FF2B5EF4-FFF2-40B4-BE49-F238E27FC236}">
                <a16:creationId xmlns:a16="http://schemas.microsoft.com/office/drawing/2014/main" id="{CB358886-D884-4995-9A39-0EE673254F58}"/>
              </a:ext>
            </a:extLst>
          </p:cNvPr>
          <p:cNvSpPr>
            <a:spLocks noGrp="1"/>
          </p:cNvSpPr>
          <p:nvPr>
            <p:ph type="title"/>
          </p:nvPr>
        </p:nvSpPr>
        <p:spPr/>
        <p:txBody>
          <a:bodyPr/>
          <a:lstStyle/>
          <a:p>
            <a:r>
              <a:rPr lang="en-US" dirty="0">
                <a:latin typeface="Avenir Next LT Pro Light" panose="020B0304020202020204" pitchFamily="34" charset="0"/>
              </a:rPr>
              <a:t>Random Numbers</a:t>
            </a:r>
          </a:p>
        </p:txBody>
      </p:sp>
    </p:spTree>
    <p:extLst>
      <p:ext uri="{BB962C8B-B14F-4D97-AF65-F5344CB8AC3E}">
        <p14:creationId xmlns:p14="http://schemas.microsoft.com/office/powerpoint/2010/main" val="40603063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7|7.1|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G21sec5.potx" id="{8E0C2D53-68AD-4AEE-846B-14BE56405D59}" vid="{37A27E23-3373-4E3A-A17D-A5411A2EB7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22460</TotalTime>
  <Words>3160</Words>
  <Application>Microsoft Office PowerPoint</Application>
  <PresentationFormat>ワイド画面</PresentationFormat>
  <Paragraphs>455</Paragraphs>
  <Slides>57</Slides>
  <Notes>57</Notes>
  <HiddenSlides>0</HiddenSlides>
  <MMClips>0</MMClips>
  <ScaleCrop>false</ScaleCrop>
  <HeadingPairs>
    <vt:vector size="8" baseType="variant">
      <vt:variant>
        <vt:lpstr>使用されているフォント</vt:lpstr>
      </vt:variant>
      <vt:variant>
        <vt:i4>11</vt:i4>
      </vt:variant>
      <vt:variant>
        <vt:lpstr>テーマ</vt:lpstr>
      </vt:variant>
      <vt:variant>
        <vt:i4>1</vt:i4>
      </vt:variant>
      <vt:variant>
        <vt:lpstr>埋め込まれた OLE サーバー</vt:lpstr>
      </vt:variant>
      <vt:variant>
        <vt:i4>1</vt:i4>
      </vt:variant>
      <vt:variant>
        <vt:lpstr>スライド タイトル</vt:lpstr>
      </vt:variant>
      <vt:variant>
        <vt:i4>57</vt:i4>
      </vt:variant>
    </vt:vector>
  </HeadingPairs>
  <TitlesOfParts>
    <vt:vector size="70" baseType="lpstr">
      <vt:lpstr>Gotham Black</vt:lpstr>
      <vt:lpstr>Gotham Bold</vt:lpstr>
      <vt:lpstr>Gotham Book</vt:lpstr>
      <vt:lpstr>Gotham Medium</vt:lpstr>
      <vt:lpstr>メイリオ</vt:lpstr>
      <vt:lpstr>Arial</vt:lpstr>
      <vt:lpstr>Avenir Next LT Pro</vt:lpstr>
      <vt:lpstr>Avenir Next LT Pro Light</vt:lpstr>
      <vt:lpstr>Calibri</vt:lpstr>
      <vt:lpstr>Calibri Light</vt:lpstr>
      <vt:lpstr>Consolas</vt:lpstr>
      <vt:lpstr>Office Theme</vt:lpstr>
      <vt:lpstr>ビットマップ イメージ</vt:lpstr>
      <vt:lpstr>PowerPoint プレゼンテーション</vt:lpstr>
      <vt:lpstr>Background</vt:lpstr>
      <vt:lpstr>Background</vt:lpstr>
      <vt:lpstr>Background</vt:lpstr>
      <vt:lpstr>Goals</vt:lpstr>
      <vt:lpstr>Weighted Random Sampling</vt:lpstr>
      <vt:lpstr>Chao’s Algorithm</vt:lpstr>
      <vt:lpstr>Chao’s Algorithm</vt:lpstr>
      <vt:lpstr>Random Numbers</vt:lpstr>
      <vt:lpstr>Sample Warping</vt:lpstr>
      <vt:lpstr>Chao’s Algorithm with Explicit Warping</vt:lpstr>
      <vt:lpstr>Chao’s Algorithm with Explicit Warping</vt:lpstr>
      <vt:lpstr>Chao’s Algorithm with Explicit Warping</vt:lpstr>
      <vt:lpstr>Chao’s Algorithm with Explicit Warping</vt:lpstr>
      <vt:lpstr>Chao’s Algorithm with Implicit Warping</vt:lpstr>
      <vt:lpstr>Chao’s Algorithm with Implicit Warping</vt:lpstr>
      <vt:lpstr>Chao’s Algorithm with Implicit Warping</vt:lpstr>
      <vt:lpstr>Chao’s Algorithm with Implicit Warping</vt:lpstr>
      <vt:lpstr>Explicit versus Implicit</vt:lpstr>
      <vt:lpstr>Explicit versus Implicit</vt:lpstr>
      <vt:lpstr>Explicit versus Implicit</vt:lpstr>
      <vt:lpstr>Chao’s Algorithm with Implicit Warping</vt:lpstr>
      <vt:lpstr>Chao’s Algorithm with Implicit Warping</vt:lpstr>
      <vt:lpstr>Chao’s Algorithm with Implicit Warping</vt:lpstr>
      <vt:lpstr>Chao’s Algorithm with Implicit Warping</vt:lpstr>
      <vt:lpstr>Vectorization</vt:lpstr>
      <vt:lpstr>Vectorization</vt:lpstr>
      <vt:lpstr>Vectorization</vt:lpstr>
      <vt:lpstr>Vectorization</vt:lpstr>
      <vt:lpstr>Vectorization</vt:lpstr>
      <vt:lpstr>Vectorization</vt:lpstr>
      <vt:lpstr>Vectorization</vt:lpstr>
      <vt:lpstr>Vectorization</vt:lpstr>
      <vt:lpstr>Vectorization</vt:lpstr>
      <vt:lpstr>Vectorization</vt:lpstr>
      <vt:lpstr>Vectorization</vt:lpstr>
      <vt:lpstr>Vectorization</vt:lpstr>
      <vt:lpstr>Vectorization</vt:lpstr>
      <vt:lpstr>Vectorization</vt:lpstr>
      <vt:lpstr>Vectorization</vt:lpstr>
      <vt:lpstr>Applications 1: Single Scattering</vt:lpstr>
      <vt:lpstr>Applications 1: Single Scattering</vt:lpstr>
      <vt:lpstr>Applications 1: Single Scattering</vt:lpstr>
      <vt:lpstr>Applications 1: Single Scattering</vt:lpstr>
      <vt:lpstr>Applications 2: Direct Illumination</vt:lpstr>
      <vt:lpstr>Applications 2: Direct Illumination</vt:lpstr>
      <vt:lpstr>Applications 2: Direct Illumination</vt:lpstr>
      <vt:lpstr>Applications 2: Direct Illumination</vt:lpstr>
      <vt:lpstr>Applications 2: Direct Illumination</vt:lpstr>
      <vt:lpstr>PowerPoint プレゼンテーション</vt:lpstr>
      <vt:lpstr>Applications 2: Direct Illumination</vt:lpstr>
      <vt:lpstr>Conclusion &amp; Future Work</vt:lpstr>
      <vt:lpstr>Conclusion &amp; Future Work</vt:lpstr>
      <vt:lpstr>Conclusion &amp; Future Work</vt:lpstr>
      <vt:lpstr>Conclusion &amp; Future Work</vt:lpstr>
      <vt:lpstr>Conclusion &amp; Future Work</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ogaki shinji</dc:creator>
  <cp:lastModifiedBy>ogaki shinji</cp:lastModifiedBy>
  <cp:revision>2180</cp:revision>
  <cp:lastPrinted>2021-03-31T15:40:17Z</cp:lastPrinted>
  <dcterms:created xsi:type="dcterms:W3CDTF">2021-03-19T10:00:09Z</dcterms:created>
  <dcterms:modified xsi:type="dcterms:W3CDTF">2021-12-14T23:27:21Z</dcterms:modified>
</cp:coreProperties>
</file>